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0" r:id="rId4"/>
    <p:sldId id="261" r:id="rId5"/>
    <p:sldId id="258" r:id="rId6"/>
    <p:sldId id="262" r:id="rId7"/>
    <p:sldId id="273" r:id="rId8"/>
    <p:sldId id="264" r:id="rId9"/>
    <p:sldId id="272" r:id="rId10"/>
    <p:sldId id="263" r:id="rId11"/>
    <p:sldId id="275" r:id="rId12"/>
    <p:sldId id="267" r:id="rId13"/>
    <p:sldId id="268" r:id="rId14"/>
    <p:sldId id="277" r:id="rId15"/>
    <p:sldId id="280" r:id="rId16"/>
    <p:sldId id="282" r:id="rId17"/>
    <p:sldId id="283" r:id="rId18"/>
    <p:sldId id="286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62256F6E145A1FDFDAD08A12F3E84ED183C2D6E1560AA1C336798170DA80D66834A498FC145EDAFC9645B26BBB439038B20FD963A0CC5581CDU7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consultantplus://offline/ref=62256F6E145A1FDFDAD08A12F3E84ED183C2D6E1560AA1C336798170DA80D66834A498FC145ED8FB9545B26BBB439038B20FD963A0CC5581CDU7G" TargetMode="External"/><Relationship Id="rId4" Type="http://schemas.openxmlformats.org/officeDocument/2006/relationships/hyperlink" Target="consultantplus://offline/ref=62256F6E145A1FDFDAD08A12F3E84ED183C2D6E1560AA1C336798170DA80D66834A498FC145EDBFB9545B26BBB439038B20FD963A0CC5581CDU7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UsersSSD\Main\Desktop\a514c96c6e33bda1d5cf02c61e38a3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6" y="0"/>
            <a:ext cx="9158356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627784" y="3429000"/>
            <a:ext cx="4248472" cy="1470025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Segoe Script" pitchFamily="66" charset="0"/>
              </a:rPr>
              <a:t>Круглый стол:</a:t>
            </a:r>
            <a:br>
              <a:rPr lang="ru-RU" sz="2800" dirty="0" smtClean="0">
                <a:latin typeface="Segoe Script" pitchFamily="66" charset="0"/>
              </a:rPr>
            </a:br>
            <a:r>
              <a:rPr lang="ru-RU" sz="2800" dirty="0" smtClean="0">
                <a:latin typeface="Segoe Script" pitchFamily="66" charset="0"/>
              </a:rPr>
              <a:t>«Обеспечение преемственности дошкольного и начального общего образования в современных условиях»</a:t>
            </a:r>
            <a:endParaRPr lang="ru-RU" sz="2800" dirty="0">
              <a:latin typeface="Segoe Script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5949280"/>
            <a:ext cx="288032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err="1" smtClean="0">
                <a:solidFill>
                  <a:schemeClr val="tx1"/>
                </a:solidFill>
              </a:rPr>
              <a:t>Гоппе</a:t>
            </a:r>
            <a:r>
              <a:rPr lang="ru-RU" i="1" dirty="0" smtClean="0">
                <a:solidFill>
                  <a:schemeClr val="tx1"/>
                </a:solidFill>
              </a:rPr>
              <a:t> Л.А., методист МАДОУ ЦРР </a:t>
            </a:r>
            <a:r>
              <a:rPr lang="ru-RU" i="1" dirty="0" err="1" smtClean="0">
                <a:solidFill>
                  <a:schemeClr val="tx1"/>
                </a:solidFill>
              </a:rPr>
              <a:t>д</a:t>
            </a:r>
            <a:r>
              <a:rPr lang="ru-RU" i="1" dirty="0" smtClean="0">
                <a:solidFill>
                  <a:schemeClr val="tx1"/>
                </a:solidFill>
              </a:rPr>
              <a:t>/с №19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30.10.2024</a:t>
            </a:r>
            <a:endParaRPr lang="ru-RU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UsersSSD\Main\Desktop\ae19d6523f1f4a8001c919cc45a6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16. Педагогическая диагностика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достижения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планируемых результатов.</a:t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600200"/>
            <a:ext cx="72008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16.2.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Цели педагогической диагностики, а также особенности ее проведения определяются требованиями </a:t>
            </a:r>
            <a:r>
              <a:rPr lang="ru-RU" sz="1500" dirty="0" smtClean="0">
                <a:latin typeface="Arial" pitchFamily="34" charset="0"/>
                <a:cs typeface="Arial" pitchFamily="34" charset="0"/>
                <a:hlinkClick r:id="rId3"/>
              </a:rPr>
              <a:t>ФГОС ДО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. При реализации Программы может проводиться оценка индивидуального развития детей (</a:t>
            </a:r>
            <a:r>
              <a:rPr lang="ru-RU" sz="1500" dirty="0" smtClean="0">
                <a:latin typeface="Arial" pitchFamily="34" charset="0"/>
                <a:cs typeface="Arial" pitchFamily="34" charset="0"/>
                <a:hlinkClick r:id="rId4"/>
              </a:rPr>
              <a:t>Пункт 3.2.3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ФГОС ДО), которая осуществляется педагогом в рамках педагогической диагностики. </a:t>
            </a:r>
          </a:p>
          <a:p>
            <a:pPr>
              <a:buNone/>
            </a:pPr>
            <a:r>
              <a:rPr lang="ru-RU" sz="1500" dirty="0" smtClean="0">
                <a:latin typeface="Arial" pitchFamily="34" charset="0"/>
                <a:cs typeface="Arial" pitchFamily="34" charset="0"/>
              </a:rPr>
              <a:t>16.3. Специфика педагогической диагностики достижения планируемых образовательных результатов обусловлена следующими требованиями </a:t>
            </a:r>
            <a:r>
              <a:rPr lang="ru-RU" sz="1500" dirty="0" smtClean="0">
                <a:latin typeface="Arial" pitchFamily="34" charset="0"/>
                <a:cs typeface="Arial" pitchFamily="34" charset="0"/>
                <a:hlinkClick r:id="rId3"/>
              </a:rPr>
              <a:t>ФГОС ДО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500" dirty="0" smtClean="0">
                <a:latin typeface="Arial" pitchFamily="34" charset="0"/>
                <a:cs typeface="Arial" pitchFamily="34" charset="0"/>
              </a:rPr>
              <a:t>планируемые результаты освоения основной образовательной программы ДО заданы как целевые ориентиры ДО и представляют собой социально-нормативные возрастные характеристики возможных достижений ребенка на разных этапах дошкольного детства;</a:t>
            </a:r>
          </a:p>
          <a:p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целевые ориентиры не подлежат непосредственной оценке, 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в том числе и в виде педагогической диагностики (мониторинга), и не являются основанием для их формального сравнения с реальными достижениями детей и основой объективной оценки соответствия установленным требованиям образовательной деятельности и подготовки детей (</a:t>
            </a:r>
            <a:r>
              <a:rPr lang="ru-RU" sz="1500" dirty="0" smtClean="0">
                <a:latin typeface="Arial" pitchFamily="34" charset="0"/>
                <a:cs typeface="Arial" pitchFamily="34" charset="0"/>
                <a:hlinkClick r:id="rId5"/>
              </a:rPr>
              <a:t>Пункт 4.3</a:t>
            </a:r>
            <a:r>
              <a:rPr lang="ru-RU" sz="1500" dirty="0" smtClean="0">
                <a:latin typeface="Arial" pitchFamily="34" charset="0"/>
                <a:cs typeface="Arial" pitchFamily="34" charset="0"/>
              </a:rPr>
              <a:t> ФГОС ДО).</a:t>
            </a:r>
          </a:p>
          <a:p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П.16.1 </a:t>
            </a:r>
            <a:r>
              <a:rPr lang="ru-RU" sz="1400" dirty="0" smtClean="0"/>
              <a:t>ФОП ДО</a:t>
            </a:r>
          </a:p>
          <a:p>
            <a:pPr>
              <a:buNone/>
            </a:pPr>
            <a:r>
              <a:rPr lang="ru-RU" sz="1400" dirty="0" smtClean="0"/>
              <a:t>П.16.3 </a:t>
            </a:r>
            <a:r>
              <a:rPr lang="ru-RU" sz="1400" dirty="0" smtClean="0"/>
              <a:t>ФОП ДО</a:t>
            </a:r>
          </a:p>
          <a:p>
            <a:pPr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П.4.3 ФГОС ДО</a:t>
            </a:r>
          </a:p>
          <a:p>
            <a:pPr>
              <a:buNone/>
            </a:pPr>
            <a:r>
              <a:rPr lang="ru-RU" sz="1400" dirty="0" smtClean="0"/>
              <a:t>П.4.3 </a:t>
            </a:r>
            <a:r>
              <a:rPr lang="ru-RU" sz="1400" dirty="0" smtClean="0"/>
              <a:t>ФГОС ДО, ч.2 ст.11 ФЗ РФ «Об образовании в РФ»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UsersSSD\Main\Desktop\ae19d6523f1f4a8001c919cc45a6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Диагностика индивидуального развития ребенка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b="1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проводится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по следующим уровням показателей возможных достижений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возрастных характеристик):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355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424"/>
                <a:gridCol w="1512168"/>
                <a:gridCol w="2695168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marL="66675">
                        <a:lnSpc>
                          <a:spcPct val="107000"/>
                        </a:lnSpc>
                        <a:spcBef>
                          <a:spcPts val="55"/>
                        </a:spcBef>
                        <a:spcAft>
                          <a:spcPts val="80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«2»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185420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азат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ль 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4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ирован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34925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  <a:tabLst>
                          <a:tab pos="1029335" algn="l"/>
                          <a:tab pos="1261110" algn="l"/>
                          <a:tab pos="2504440" algn="l"/>
                          <a:tab pos="3528060" algn="l"/>
                          <a:tab pos="4192270" algn="l"/>
                        </a:tabLs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на</a:t>
                      </a:r>
                      <a:r>
                        <a:rPr lang="ru-RU" sz="1200" i="1" spc="-2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200" i="1" spc="-3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ru-RU" sz="1200" i="1" spc="-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ят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льной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еят</a:t>
                      </a:r>
                      <a:r>
                        <a:rPr lang="ru-RU" sz="1200" i="1" spc="-3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льно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200" i="1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i="1" spc="-2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ов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ной</a:t>
                      </a:r>
                      <a:r>
                        <a:rPr lang="ru-RU" sz="1200" i="1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д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льно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200" i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зро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лым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330835" algn="ctr">
                        <a:lnSpc>
                          <a:spcPct val="990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b="1" i="1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2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200" b="1" i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200" b="1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 spc="-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ru-RU" sz="1200" b="1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,0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«вы</a:t>
                      </a:r>
                      <a:r>
                        <a:rPr lang="ru-RU" sz="1200" i="1" spc="-2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окий, до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ат</a:t>
                      </a:r>
                      <a:r>
                        <a:rPr lang="ru-RU" sz="1200" i="1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чны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37465">
                        <a:lnSpc>
                          <a:spcPct val="100000"/>
                        </a:lnSpc>
                        <a:spcBef>
                          <a:spcPts val="30"/>
                        </a:spcBef>
                        <a:spcAft>
                          <a:spcPts val="800"/>
                        </a:spcAft>
                        <a:tabLst>
                          <a:tab pos="1105535" algn="l"/>
                        </a:tabLs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Отра</a:t>
                      </a:r>
                      <a:r>
                        <a:rPr lang="ru-RU" sz="1200" i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200" i="1" spc="-3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i="1" spc="-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зра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 но</a:t>
                      </a:r>
                      <a:r>
                        <a:rPr lang="ru-RU" sz="1200" i="1" spc="-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 развития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6675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80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«1»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29210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800"/>
                        </a:spcAft>
                        <a:tabLst>
                          <a:tab pos="956945" algn="l"/>
                        </a:tabLs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азат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ль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	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ии 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4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ирова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55880" algn="just">
                        <a:lnSpc>
                          <a:spcPct val="99000"/>
                        </a:lnSpc>
                        <a:spcBef>
                          <a:spcPts val="75"/>
                        </a:spcBef>
                        <a:spcAft>
                          <a:spcPts val="80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1200" i="1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вл</a:t>
                      </a:r>
                      <a:r>
                        <a:rPr lang="ru-RU" sz="1200" i="1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200" i="1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200" i="1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ойчи</a:t>
                      </a:r>
                      <a:r>
                        <a:rPr lang="ru-RU" sz="1200" i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о,</a:t>
                      </a:r>
                      <a:r>
                        <a:rPr lang="ru-RU" sz="1200" i="1" spc="4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ча</a:t>
                      </a:r>
                      <a:r>
                        <a:rPr lang="ru-RU" sz="1200" i="1" spc="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щ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при</a:t>
                      </a:r>
                      <a:r>
                        <a:rPr lang="ru-RU" sz="1200" i="1" spc="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</a:t>
                      </a:r>
                      <a:r>
                        <a:rPr lang="ru-RU" sz="1200" i="1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ании</a:t>
                      </a:r>
                      <a:r>
                        <a:rPr lang="ru-RU" sz="1200" i="1" spc="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сп</a:t>
                      </a:r>
                      <a:r>
                        <a:rPr lang="ru-RU" sz="1200" i="1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циальных</a:t>
                      </a:r>
                      <a:r>
                        <a:rPr lang="ru-RU" sz="1200" i="1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си</a:t>
                      </a:r>
                      <a:r>
                        <a:rPr lang="ru-RU" sz="1200" i="1" spc="-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i="1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аций, про</a:t>
                      </a:r>
                      <a:r>
                        <a:rPr lang="ru-RU" sz="1200" i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оци</a:t>
                      </a:r>
                      <a:r>
                        <a:rPr lang="ru-RU" sz="1200" i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200" i="1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ую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щих</a:t>
                      </a:r>
                      <a:r>
                        <a:rPr lang="ru-RU" sz="1200" i="1" spc="2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го</a:t>
                      </a:r>
                      <a:r>
                        <a:rPr lang="ru-RU" sz="1200" i="1" spc="25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1200" i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i="1" spc="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ни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;</a:t>
                      </a:r>
                      <a:r>
                        <a:rPr lang="ru-RU" sz="1200" i="1" spc="2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200" i="1" spc="-3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200" i="1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нок</a:t>
                      </a:r>
                      <a:r>
                        <a:rPr lang="ru-RU" sz="1200" i="1" spc="26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правл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200" i="1" spc="-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тся</a:t>
                      </a:r>
                      <a:r>
                        <a:rPr lang="ru-RU" sz="1200" i="1" spc="2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spc="2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задани</a:t>
                      </a:r>
                      <a:r>
                        <a:rPr lang="ru-RU" sz="1200" i="1" spc="-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i="1" spc="2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 п</a:t>
                      </a:r>
                      <a:r>
                        <a:rPr lang="ru-RU" sz="1200" i="1" spc="-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щ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ью </a:t>
                      </a:r>
                      <a:r>
                        <a:rPr lang="ru-RU" sz="1200" i="1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200" i="1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дя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щих</a:t>
                      </a:r>
                      <a:r>
                        <a:rPr lang="ru-RU" sz="1200" i="1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опро</a:t>
                      </a:r>
                      <a:r>
                        <a:rPr lang="ru-RU" sz="1200" i="1" spc="-3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ов</a:t>
                      </a:r>
                      <a:r>
                        <a:rPr lang="ru-RU" sz="1200" i="1" spc="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зро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200" i="1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о, да</a:t>
                      </a:r>
                      <a:r>
                        <a:rPr lang="ru-RU" sz="1200" i="1" spc="-3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 аналогич</a:t>
                      </a:r>
                      <a:r>
                        <a:rPr lang="ru-RU" sz="1200" i="1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ные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прим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algn="ctr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8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i="1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 i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69850" marR="31750" algn="ctr">
                        <a:lnSpc>
                          <a:spcPct val="98000"/>
                        </a:lnSpc>
                        <a:spcAft>
                          <a:spcPts val="8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«ср</a:t>
                      </a:r>
                      <a:r>
                        <a:rPr lang="ru-RU" sz="1200" i="1" spc="-3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ний,</a:t>
                      </a:r>
                      <a:r>
                        <a:rPr lang="ru-RU" sz="1200" i="1" spc="19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лиз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i="1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200" i="1" spc="18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 до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ат</a:t>
                      </a:r>
                      <a:r>
                        <a:rPr lang="ru-RU" sz="1200" i="1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чн</a:t>
                      </a:r>
                      <a:r>
                        <a:rPr lang="ru-RU" sz="1200" i="1" spc="-4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37465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800"/>
                        </a:spcAft>
                        <a:tabLst>
                          <a:tab pos="1105535" algn="l"/>
                        </a:tabLs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Отра</a:t>
                      </a:r>
                      <a:r>
                        <a:rPr lang="ru-RU" sz="1200" i="1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i="1" spc="-2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зра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ю но</a:t>
                      </a:r>
                      <a:r>
                        <a:rPr lang="ru-RU" sz="1200" i="1" spc="-4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 развития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66675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800"/>
                        </a:spcAft>
                      </a:pPr>
                      <a:r>
                        <a:rPr lang="ru-RU" sz="10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«0»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 marR="27940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8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по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азат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ль</a:t>
                      </a:r>
                      <a:r>
                        <a:rPr lang="ru-RU" sz="1200" i="1" spc="75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 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ф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4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ирован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55245" algn="just">
                        <a:lnSpc>
                          <a:spcPct val="107000"/>
                        </a:lnSpc>
                        <a:spcBef>
                          <a:spcPts val="75"/>
                        </a:spcBef>
                        <a:spcAft>
                          <a:spcPts val="800"/>
                        </a:spcAft>
                      </a:pP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 пр</a:t>
                      </a:r>
                      <a:r>
                        <a:rPr lang="ru-RU" sz="1200" i="1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вл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</a:t>
                      </a:r>
                      <a:r>
                        <a:rPr lang="ru-RU" sz="1200" i="1" spc="-3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 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ни</a:t>
                      </a:r>
                      <a:r>
                        <a:rPr lang="ru-RU" sz="1200" i="1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i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ной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из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</a:t>
                      </a:r>
                      <a:r>
                        <a:rPr lang="ru-RU" sz="1200" i="1" spc="-2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у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аций, 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2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 пр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200" i="1" spc="-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ож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ния 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зро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ого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р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нок</a:t>
                      </a:r>
                      <a:r>
                        <a:rPr lang="ru-RU" sz="1200" i="1" spc="35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не</a:t>
                      </a:r>
                      <a:r>
                        <a:rPr lang="ru-RU" sz="1200" i="1" spc="33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да</a:t>
                      </a:r>
                      <a:r>
                        <a:rPr lang="ru-RU" sz="1200" i="1" spc="-3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i="1" spc="34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i="1" spc="-4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200" i="1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ит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</a:t>
                      </a:r>
                      <a:r>
                        <a:rPr lang="ru-RU" sz="1200" i="1" spc="-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ь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ного</a:t>
                      </a:r>
                      <a:r>
                        <a:rPr lang="ru-RU" sz="1200" i="1" spc="34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отв</a:t>
                      </a:r>
                      <a:r>
                        <a:rPr lang="ru-RU" sz="1200" i="1" spc="-2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та,</a:t>
                      </a:r>
                      <a:r>
                        <a:rPr lang="ru-RU" sz="1200" i="1" spc="3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34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i="1" spc="-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r>
                        <a:rPr lang="ru-RU" sz="1200" i="1" spc="-3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i="1" spc="34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вып</a:t>
                      </a:r>
                      <a:r>
                        <a:rPr lang="ru-RU" sz="1200" i="1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лнить задание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ru-RU" sz="1200" i="1" spc="-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ят</a:t>
                      </a:r>
                      <a:r>
                        <a:rPr lang="ru-RU" sz="1200" i="1" spc="-3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льно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 marR="132715" algn="ctr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800"/>
                        </a:spcAft>
                      </a:pPr>
                      <a:r>
                        <a:rPr lang="ru-RU" sz="12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 b="1" i="1" spc="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ru-RU" sz="12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 b="1" i="1" spc="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ru-RU" sz="1200" b="1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i="1" spc="-2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200" b="1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,9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«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200" i="1" spc="-2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1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тат</a:t>
                      </a:r>
                      <a:r>
                        <a:rPr lang="ru-RU" sz="1200" i="1" spc="-1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чны</a:t>
                      </a:r>
                      <a:r>
                        <a:rPr lang="ru-RU" sz="1200" i="1" spc="5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й</a:t>
                      </a:r>
                      <a:r>
                        <a:rPr lang="ru-RU" sz="1200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 marR="37465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ts val="800"/>
                        </a:spcAft>
                      </a:pP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отра</a:t>
                      </a:r>
                      <a:r>
                        <a:rPr lang="ru-RU" sz="1200" i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ж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</a:t>
                      </a:r>
                      <a:r>
                        <a:rPr lang="ru-RU" sz="1200" i="1" spc="-3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</a:t>
                      </a:r>
                      <a:r>
                        <a:rPr lang="ru-RU" sz="1200" i="1" spc="3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200" i="1" spc="-2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200" i="1" spc="-3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оотв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етст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вие </a:t>
                      </a:r>
                      <a:r>
                        <a:rPr lang="ru-RU" sz="1200" i="1" spc="-1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</a:t>
                      </a:r>
                      <a:r>
                        <a:rPr lang="ru-RU" sz="1200" i="1" spc="-2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зра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ст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ной</a:t>
                      </a:r>
                      <a:r>
                        <a:rPr lang="ru-RU" sz="1200" i="1" spc="1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i="1" spc="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н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i="1" spc="-4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ru-RU" sz="1200" i="1" spc="-5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200" i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 развития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UsersSSD\Main\Desktop\ae19d6523f1f4a8001c919cc45a6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Segoe Script" pitchFamily="34" charset="0"/>
              </a:rPr>
              <a:t>Комментарии к ФГОС ДО № 08-249 от 28.02.14. </a:t>
            </a:r>
            <a:br>
              <a:rPr lang="ru-RU" sz="2000" b="1" i="1" dirty="0" smtClean="0">
                <a:latin typeface="Segoe Script" pitchFamily="34" charset="0"/>
              </a:rPr>
            </a:br>
            <a:r>
              <a:rPr lang="ru-RU" sz="2000" b="1" i="1" dirty="0" smtClean="0">
                <a:latin typeface="Segoe Script" pitchFamily="34" charset="0"/>
              </a:rPr>
              <a:t>П.4.7. раздела </a:t>
            </a:r>
            <a:r>
              <a:rPr lang="en-US" sz="2000" b="1" i="1" dirty="0" smtClean="0">
                <a:latin typeface="Segoe Script" pitchFamily="34" charset="0"/>
              </a:rPr>
              <a:t>IV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4000" dirty="0" smtClean="0"/>
              <a:t>Под</a:t>
            </a:r>
            <a:r>
              <a:rPr lang="ru-RU" sz="4000" b="1" dirty="0" smtClean="0"/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школьной готовностью </a:t>
            </a:r>
            <a:r>
              <a:rPr lang="ru-RU" sz="4000" dirty="0" smtClean="0"/>
              <a:t>подразумевается мотивационная и психологическая готовность , т.е. стремление и желание ребенка учиться, которые сопровождаются рядом других </a:t>
            </a:r>
            <a:r>
              <a:rPr lang="ru-RU" sz="4000" i="1" dirty="0" smtClean="0"/>
              <a:t>предпосылок учебной деятельности (</a:t>
            </a:r>
            <a:r>
              <a:rPr lang="ru-RU" dirty="0" smtClean="0"/>
              <a:t>развитие познавательных интересов и потребностей, овладение общими способами, позволяющими решать практические и познавательные задачи</a:t>
            </a:r>
            <a:r>
              <a:rPr lang="ru-RU" dirty="0" smtClean="0"/>
              <a:t>, выделять </a:t>
            </a:r>
            <a:r>
              <a:rPr lang="ru-RU" dirty="0" smtClean="0"/>
              <a:t>новые связи и отношения, самостоятельное нахождение способов решения практических и познавательных задач, контроль за способом выполнения своих действий</a:t>
            </a:r>
            <a:r>
              <a:rPr lang="ru-RU" i="1" dirty="0" smtClean="0"/>
              <a:t>).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UsersSSD\Main\Desktop\ae19d6523f1f4a8001c919cc45a6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>
                <a:latin typeface="Segoe Script" pitchFamily="34" charset="0"/>
              </a:rPr>
              <a:t>ЧЕТЫРЕ ВИДА ПСИХОЛОГИЧЕСКОЙ ГОТОВНОСТИ К ШКОЛЕ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В соответствии с особенностями развития личности определяются: </a:t>
            </a:r>
          </a:p>
          <a:p>
            <a:pPr marL="0" indent="0">
              <a:buNone/>
            </a:pPr>
            <a:r>
              <a:rPr lang="ru-RU" b="1" dirty="0" smtClean="0"/>
              <a:t>1. Социально-личностная готовность - </a:t>
            </a:r>
            <a:r>
              <a:rPr lang="ru-RU" dirty="0" smtClean="0"/>
              <a:t>готов к построению отношений, общению, взаимодействию и со взрослыми, и со сверстниками в соответствии с культурными нормами. </a:t>
            </a:r>
          </a:p>
          <a:p>
            <a:pPr marL="0" indent="0">
              <a:buNone/>
            </a:pPr>
            <a:r>
              <a:rPr lang="ru-RU" b="1" dirty="0" smtClean="0"/>
              <a:t>2. Эмоционально-волевая готовность – </a:t>
            </a:r>
            <a:r>
              <a:rPr lang="ru-RU" dirty="0" smtClean="0"/>
              <a:t>готов делать не только то, что хочу, но и то, что надо, не бояться трудностей, разрешать их самостоятельно. </a:t>
            </a:r>
          </a:p>
          <a:p>
            <a:pPr marL="0" indent="0">
              <a:buNone/>
            </a:pPr>
            <a:r>
              <a:rPr lang="ru-RU" b="1" dirty="0" smtClean="0"/>
              <a:t>3. Интеллектуальная готовность – </a:t>
            </a:r>
            <a:r>
              <a:rPr lang="ru-RU" dirty="0" smtClean="0"/>
              <a:t>развитие познавательной активности и познавательных интересов; умение думать, анализировать, делать выводы. </a:t>
            </a:r>
          </a:p>
          <a:p>
            <a:pPr marL="0" indent="0">
              <a:buNone/>
            </a:pPr>
            <a:r>
              <a:rPr lang="ru-RU" b="1" dirty="0" smtClean="0"/>
              <a:t>4. Мотивационная готовность - </a:t>
            </a:r>
            <a:r>
              <a:rPr lang="ru-RU" dirty="0" smtClean="0"/>
              <a:t>сформировано положительное отношение к школе, учителю, учебной деятельности, к самому себе.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UsersSSD\Main\Desktop\a514c96c6e33bda1d5cf02c61e38a3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6" y="0"/>
            <a:ext cx="91583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564904"/>
            <a:ext cx="4392488" cy="294739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nstantia" panose="02030602050306030303" pitchFamily="18" charset="0"/>
              </a:rPr>
              <a:t>Каков же ребенок-выпускник учреждения дошкольного образования?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UsersSSD\Main\Desktop\ae19d6523f1f4a8001c919cc45a6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547664" y="334963"/>
            <a:ext cx="60486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Любознательный, </a:t>
            </a: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активный, эмоционально отзывчивый, </a:t>
            </a: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интересуется новым, неизвестным в окружающем мире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(мире предметов и вещей, мире отношений и своем внутреннем мире).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Задает вопросы взрослому, любит экспериментировать.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Способен самостоятельно действовать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(в повседневной жизни, в различных видах детской деятельности).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случаях затруднений обращается за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помощью к взрослому.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Принимает живое, заинтересованное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участие в образовательном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процессе.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UsersSSD\Main\Desktop\ae19d6523f1f4a8001c919cc45a6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99592" y="1844824"/>
            <a:ext cx="75438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Физически развитый </a:t>
            </a:r>
          </a:p>
          <a:p>
            <a:pPr marL="457200" indent="-457200"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Овладевший основными культурно-гигиеническими навыками</a:t>
            </a:r>
          </a:p>
          <a:p>
            <a:pPr marL="457200" indent="-457200"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 ребенка сформированы основные физические качества и потребность в двигательной активности</a:t>
            </a:r>
          </a:p>
          <a:p>
            <a:pPr marL="457200" indent="-457200"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Самостоятельно выполняет доступные возрасту гигиенические процедуры</a:t>
            </a:r>
          </a:p>
          <a:p>
            <a:pPr marL="457200" indent="-457200" algn="ctr" eaLnBrk="1" hangingPunct="1"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Соблюдает элементарные правила </a:t>
            </a:r>
          </a:p>
          <a:p>
            <a:pPr algn="ctr" eaLnBrk="1" hangingPunct="1"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здорового образа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UsersSSD\Main\Desktop\a514c96c6e33bda1d5cf02c61e38a3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6" y="0"/>
            <a:ext cx="9158356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339752" y="306896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«Школа не должна вносить резкого перелома в жизнь детей. Пусть, став учеником, ребёнок продолжает делать сегодня то, что делал вчера. Пусть новое появляется в его жизни постепенно и не ошеломляет лавиной впечатлений»</a:t>
            </a:r>
            <a:r>
              <a:rPr lang="ru-RU" dirty="0" smtClean="0"/>
              <a:t> (В. А. Сухомлинский).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:\UsersSSD\Main\Desktop\a514c96c6e33bda1d5cf02c61e38a3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835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99792" y="1988840"/>
            <a:ext cx="4536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4800" b="1" i="1" dirty="0" smtClean="0">
                <a:solidFill>
                  <a:srgbClr val="7030A0"/>
                </a:solidFill>
                <a:latin typeface="Segoe Script" pitchFamily="66" charset="0"/>
              </a:rPr>
              <a:t>Спасибо </a:t>
            </a:r>
          </a:p>
          <a:p>
            <a:pPr algn="ctr"/>
            <a:r>
              <a:rPr lang="ru-RU" altLang="ru-RU" sz="4800" b="1" i="1" dirty="0" smtClean="0">
                <a:solidFill>
                  <a:srgbClr val="7030A0"/>
                </a:solidFill>
                <a:latin typeface="Segoe Script" pitchFamily="66" charset="0"/>
              </a:rPr>
              <a:t>за  внимание </a:t>
            </a:r>
            <a:r>
              <a:rPr lang="ru-RU" altLang="ru-RU" sz="4800" b="1" i="1" dirty="0" smtClean="0">
                <a:solidFill>
                  <a:srgbClr val="7030A0"/>
                </a:solidFill>
                <a:latin typeface="Segoe Script" pitchFamily="66" charset="0"/>
              </a:rPr>
              <a:t>!</a:t>
            </a:r>
            <a:endParaRPr lang="ru-RU" altLang="ru-RU" sz="4800" b="1" i="1" dirty="0" smtClean="0">
              <a:solidFill>
                <a:srgbClr val="7030A0"/>
              </a:solidFill>
              <a:latin typeface="Segoe Script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UsersSSD\Main\Desktop\a514c96c6e33bda1d5cf02c61e38a3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356" y="0"/>
            <a:ext cx="915835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3717032"/>
            <a:ext cx="4536504" cy="1470025"/>
          </a:xfrm>
        </p:spPr>
        <p:txBody>
          <a:bodyPr>
            <a:noAutofit/>
          </a:bodyPr>
          <a:lstStyle/>
          <a:p>
            <a:pPr fontAlgn="base"/>
            <a:r>
              <a:rPr lang="ru-RU" sz="1600" dirty="0" smtClean="0">
                <a:latin typeface="Arial" pitchFamily="34" charset="0"/>
                <a:cs typeface="Arial" pitchFamily="34" charset="0"/>
              </a:rPr>
              <a:t>«Дети – активные существа, деятельные мечтатели, стремящиеся к преобразованию. И если это так, то следует создать им организованную среду, только не такую, которая грозит им пальцем, напоминает о последствиях, читает мораль, а такую, которая организовывает и направляет их деятельность»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Ш.А.Амонашвили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:\UsersSSD\Main\Desktop\ae19d6523f1f4a8001c919cc45a6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8964488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UsersSSD\Main\Desktop\ae19d6523f1f4a8001c919cc45a6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2204865"/>
            <a:ext cx="8229600" cy="2520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«Быть готовым к школе уже сегодня не значит уметь читать, писать и считать. Быть готовым к школе — значит быть готовым всему этому научиться» (Л.А. </a:t>
            </a:r>
            <a:r>
              <a:rPr lang="ru-RU" dirty="0" err="1" smtClean="0"/>
              <a:t>Венгер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UsersSSD\Main\Desktop\ae19d6523f1f4a8001c919cc45a6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5100" b="1" i="1" dirty="0" smtClean="0">
                <a:latin typeface="Segoe Script" pitchFamily="66" charset="0"/>
              </a:rPr>
              <a:t>Кто и как должен готовить детей к школе?</a:t>
            </a:r>
          </a:p>
          <a:p>
            <a:pPr algn="just"/>
            <a:endParaRPr lang="ru-RU" sz="5100" b="1" i="1" dirty="0" smtClean="0">
              <a:latin typeface="Segoe Script" pitchFamily="66" charset="0"/>
            </a:endParaRPr>
          </a:p>
          <a:p>
            <a:pPr algn="just"/>
            <a:r>
              <a:rPr lang="ru-RU" sz="5100" b="1" i="1" dirty="0" smtClean="0">
                <a:latin typeface="Segoe Script" pitchFamily="66" charset="0"/>
              </a:rPr>
              <a:t>Поможет ли стандарт преодолеть проблемы перехода из детского сада в школу?</a:t>
            </a:r>
          </a:p>
          <a:p>
            <a:pPr algn="ctr">
              <a:lnSpc>
                <a:spcPts val="3864"/>
              </a:lnSpc>
            </a:pPr>
            <a:r>
              <a:rPr lang="ru-RU" sz="5100" b="1" i="1" dirty="0" smtClean="0">
                <a:latin typeface="Segoe Script" pitchFamily="34" charset="0"/>
              </a:rPr>
              <a:t>Почему именно дошкольное образование должно нести всю полноту ответственности за успех или неудачу ребенка в школе? </a:t>
            </a:r>
          </a:p>
          <a:p>
            <a:pPr algn="ctr">
              <a:lnSpc>
                <a:spcPts val="3864"/>
              </a:lnSpc>
            </a:pPr>
            <a:r>
              <a:rPr lang="ru-RU" sz="5100" b="1" i="1" dirty="0" smtClean="0">
                <a:latin typeface="Segoe Script" pitchFamily="34" charset="0"/>
              </a:rPr>
              <a:t>Почему мы требуем от ребенка, чтобы он был готов к школе, а от школы не требуем, чтобы она была готова к ребенку?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UsersSSD\Main\Desktop\ae19d6523f1f4a8001c919cc45a6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g:\UsersSSD\Main\Desktop\МЕТОДИЧЕСКАЯ РАБОТА\методическая работа 2024\гмо\2024 год ГМО\ноябрь 2024\acb412019f6c815ed8dfa2a43a8ba58f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764704"/>
            <a:ext cx="3672408" cy="5194124"/>
          </a:xfrm>
          <a:prstGeom prst="rect">
            <a:avLst/>
          </a:prstGeom>
          <a:noFill/>
        </p:spPr>
      </p:pic>
      <p:pic>
        <p:nvPicPr>
          <p:cNvPr id="8" name="Picture 2" descr="g:\UsersSSD\Main\Desktop\МЕТОДИЧЕСКАЯ РАБОТА\методическая работа 2024\гмо\2024 год ГМО\ноябрь 2024\10249704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3096344" cy="4579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:\UsersSSD\Main\Desktop\ae19d6523f1f4a8001c919cc45a6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04664"/>
            <a:ext cx="4896544" cy="1575048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Arial" pitchFamily="34" charset="0"/>
                <a:cs typeface="Arial" pitchFamily="34" charset="0"/>
              </a:rPr>
              <a:t>«Школьное обучение никогда не начинается с пустого места, а всегда опирается на определенную стадию развития, проделанную ребенком» - говорил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Л.С.Выготский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Pictures\0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5518" t="2516" r="3432" b="4399"/>
          <a:stretch>
            <a:fillRect/>
          </a:stretch>
        </p:blipFill>
        <p:spPr bwMode="auto">
          <a:xfrm>
            <a:off x="5436096" y="2636912"/>
            <a:ext cx="2550543" cy="1706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2" descr="C:\Users\user\Desktop\IMG_53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24744"/>
            <a:ext cx="2277468" cy="17081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C:\Users\user\Desktop\дс19\Горького 35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93096"/>
            <a:ext cx="2279911" cy="17099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4" name="Picture 2" descr="C:\Users\Main\AppData\Local\Packages\Microsoft.Windows.Photos_8wekyb3d8bbwe\TempState\ShareServiceTempFolder\2024-10-25_13-01-53.jpeg"/>
          <p:cNvPicPr>
            <a:picLocks noChangeAspect="1" noChangeArrowheads="1"/>
          </p:cNvPicPr>
          <p:nvPr/>
        </p:nvPicPr>
        <p:blipFill>
          <a:blip r:embed="rId6" cstate="print"/>
          <a:srcRect l="2931" t="17368" r="33568" b="25319"/>
          <a:stretch>
            <a:fillRect/>
          </a:stretch>
        </p:blipFill>
        <p:spPr bwMode="auto">
          <a:xfrm>
            <a:off x="395536" y="2132856"/>
            <a:ext cx="3971350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g:\UsersSSD\Main\Desktop\ae19d6523f1f4a8001c919cc45a6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15.4. Планируемые результаты на этапе завершения освоения Федеральной программы (к концу дошкольного возраста):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у ребенка сформированы основные психофизические и нравственно-волевые качества;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ребенок владеет речью как средством коммуникации, ведет диалог со взрослыми и сверстниками, использует формулы речевого этикета в соответствии с ситуацией общения, владеет коммуникативно-речевыми умениями;</a:t>
            </a:r>
          </a:p>
          <a:p>
            <a:pPr>
              <a:buNone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ребенок знает и осмысленно воспринимает литературные произведения различных жанров,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ребенок способен применять в жизненных и игровых ситуациях знания о количестве, форме, величине предметов, пространстве и времени, умения считать, измерять, сравнивать, вычислять и тому подобное;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ребенок имеет разнообразные познавательные умения: определяет противоречия, формулирует задачу исследования, использует разные способы и средства проверки предположений: сравнение с эталонами, классификацию, систематизацию, некоторые цифровые средства и другое;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ребенок способен планировать свои действия, направленные на достижение конкретной цели;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демонстрирует сформированные предпосылки к учебной деятельности и элементы готовности к школьному обучению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91880" y="908720"/>
            <a:ext cx="1761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 П.15.4 </a:t>
            </a:r>
            <a:r>
              <a:rPr lang="ru-RU" dirty="0" smtClean="0"/>
              <a:t>ФОП ДО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UsersSSD\Main\Desktop\ae19d6523f1f4a8001c919cc45a6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Предпосылки к учебной деятельности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 — это следующие качества детей дошкольного возраста: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Сформированность</a:t>
            </a:r>
            <a:r>
              <a:rPr lang="ru-RU" dirty="0" smtClean="0"/>
              <a:t> познавательного интереса.</a:t>
            </a:r>
          </a:p>
          <a:p>
            <a:r>
              <a:rPr lang="ru-RU" dirty="0" smtClean="0"/>
              <a:t>Умение анализировать, сравнивать, обобщать, делать простейшие выводы и умозаключения.</a:t>
            </a:r>
          </a:p>
          <a:p>
            <a:r>
              <a:rPr lang="ru-RU" dirty="0" smtClean="0"/>
              <a:t>Умение обозначать и замещать знаками и символами различные явления, события, выполнять простые действия схематизации и моделирования.</a:t>
            </a:r>
          </a:p>
          <a:p>
            <a:r>
              <a:rPr lang="ru-RU" dirty="0" smtClean="0"/>
              <a:t>Умение слышать и слушать, точно выполнять задания по образцу.</a:t>
            </a:r>
          </a:p>
          <a:p>
            <a:r>
              <a:rPr lang="ru-RU" dirty="0" smtClean="0"/>
              <a:t>Способность сознательно подчинять свои действия правилу.</a:t>
            </a:r>
          </a:p>
          <a:p>
            <a:r>
              <a:rPr lang="ru-RU" dirty="0" smtClean="0"/>
              <a:t>Умение самостоятельно находить способы решения практических и познавательных задач.</a:t>
            </a:r>
          </a:p>
          <a:p>
            <a:r>
              <a:rPr lang="ru-RU" dirty="0" smtClean="0"/>
              <a:t>Контроль за способом выполнения своих действий.</a:t>
            </a:r>
          </a:p>
          <a:p>
            <a:r>
              <a:rPr lang="ru-RU" dirty="0" smtClean="0"/>
              <a:t>Умение взаимодействовать со сверстниками.</a:t>
            </a:r>
          </a:p>
          <a:p>
            <a:r>
              <a:rPr lang="ru-RU" dirty="0" smtClean="0"/>
              <a:t>Предпосылки учебной деятельности формируются преимущественно в игре.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1026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Круглый стол: «Обеспечение преемственности дошкольного и начального общего образования в современных условиях»</vt:lpstr>
      <vt:lpstr>«Дети – активные существа, деятельные мечтатели, стремящиеся к преобразованию. И если это так, то следует создать им организованную среду, только не такую, которая грозит им пальцем, напоминает о последствиях, читает мораль, а такую, которая организовывает и направляет их деятельность»                                                                                                 Ш.А.Амонашвили </vt:lpstr>
      <vt:lpstr>Слайд 3</vt:lpstr>
      <vt:lpstr>Слайд 4</vt:lpstr>
      <vt:lpstr>Слайд 5</vt:lpstr>
      <vt:lpstr>Слайд 6</vt:lpstr>
      <vt:lpstr>«Школьное обучение никогда не начинается с пустого места, а всегда опирается на определенную стадию развития, проделанную ребенком» - говорил Л.С.Выготский. </vt:lpstr>
      <vt:lpstr>15.4. Планируемые результаты на этапе завершения освоения Федеральной программы (к концу дошкольного возраста): </vt:lpstr>
      <vt:lpstr>Предпосылки к учебной деятельности — это следующие качества детей дошкольного возраста: </vt:lpstr>
      <vt:lpstr>16. Педагогическая диагностика  достижения планируемых результатов. </vt:lpstr>
      <vt:lpstr>Диагностика индивидуального развития ребенка  проводится по следующим уровням показателей возможных достижений  (возрастных характеристик):   </vt:lpstr>
      <vt:lpstr>Комментарии к ФГОС ДО № 08-249 от 28.02.14.  П.4.7. раздела IV</vt:lpstr>
      <vt:lpstr>ЧЕТЫРЕ ВИДА ПСИХОЛОГИЧЕСКОЙ ГОТОВНОСТИ К ШКОЛЕ</vt:lpstr>
      <vt:lpstr>Каков же ребенок-выпускник учреждения дошкольного образования?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Main</dc:creator>
  <cp:lastModifiedBy>Main</cp:lastModifiedBy>
  <cp:revision>32</cp:revision>
  <dcterms:created xsi:type="dcterms:W3CDTF">2024-10-25T06:10:22Z</dcterms:created>
  <dcterms:modified xsi:type="dcterms:W3CDTF">2024-10-29T11:11:20Z</dcterms:modified>
</cp:coreProperties>
</file>