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9" r:id="rId1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062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36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7222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508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1308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867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3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09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8060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042529" y="2660980"/>
            <a:ext cx="3577590" cy="3432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735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50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06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7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9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81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73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52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4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533400" y="1447800"/>
            <a:ext cx="10744200" cy="1591974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89890" marR="88900" algn="ctr">
              <a:lnSpc>
                <a:spcPct val="90000"/>
              </a:lnSpc>
              <a:spcBef>
                <a:spcPts val="750"/>
              </a:spcBef>
            </a:pPr>
            <a:r>
              <a:rPr sz="5400" b="1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rPr>
              <a:t>Образовательная</a:t>
            </a:r>
            <a:r>
              <a:rPr lang="ru-RU" sz="5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5400" b="1" spc="-1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rPr>
              <a:t>программа</a:t>
            </a:r>
            <a:r>
              <a:rPr sz="5400" b="1" spc="-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5400" b="1" spc="-1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rPr>
              <a:t>дошкольного</a:t>
            </a:r>
            <a:r>
              <a:rPr lang="ru-RU" sz="54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5400" b="1" spc="-1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rPr>
              <a:t>образования</a:t>
            </a:r>
            <a:endParaRPr sz="54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38100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Муниципальное автономное дошкольное образовательное  учреждение </a:t>
            </a:r>
          </a:p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«Центр развития ребёнка детский сад № 19» города Ишима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https://avatars.mds.yandex.net/i?id=3ca9690f1ea07945b72e261d3e07e3c90907c311-523400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39774"/>
            <a:ext cx="5753100" cy="34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07814" y="3176981"/>
            <a:ext cx="2903220" cy="23088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indent="4445" algn="just">
              <a:lnSpc>
                <a:spcPct val="91500"/>
              </a:lnSpc>
              <a:spcBef>
                <a:spcPts val="505"/>
              </a:spcBef>
            </a:pP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Обеспечения доступности </a:t>
            </a:r>
            <a:r>
              <a:rPr sz="4000" spc="-30" dirty="0">
                <a:solidFill>
                  <a:srgbClr val="FFFFFF"/>
                </a:solidFill>
                <a:latin typeface="Calibri"/>
                <a:cs typeface="Calibri"/>
              </a:rPr>
              <a:t>дошкольного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образования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864931" y="190932"/>
            <a:ext cx="8388985" cy="105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z="2400" dirty="0"/>
              <a:t>Для</a:t>
            </a:r>
            <a:r>
              <a:rPr sz="2400" spc="-105" dirty="0"/>
              <a:t> </a:t>
            </a:r>
            <a:r>
              <a:rPr sz="2400" spc="-20" dirty="0"/>
              <a:t>родителей</a:t>
            </a:r>
            <a:r>
              <a:rPr sz="2400" spc="-114" dirty="0"/>
              <a:t> </a:t>
            </a:r>
            <a:r>
              <a:rPr sz="2400" spc="-10" dirty="0"/>
              <a:t>детей,</a:t>
            </a:r>
            <a:r>
              <a:rPr sz="2400" spc="-100" dirty="0"/>
              <a:t> </a:t>
            </a:r>
            <a:r>
              <a:rPr sz="2400" dirty="0"/>
              <a:t>не</a:t>
            </a:r>
            <a:r>
              <a:rPr sz="2400" spc="-90" dirty="0"/>
              <a:t> </a:t>
            </a:r>
            <a:r>
              <a:rPr sz="2400" spc="-10" dirty="0"/>
              <a:t>посещающих</a:t>
            </a:r>
            <a:endParaRPr sz="2400" dirty="0"/>
          </a:p>
          <a:p>
            <a:pPr marL="12065" marR="5080" algn="ctr">
              <a:lnSpc>
                <a:spcPts val="2590"/>
              </a:lnSpc>
              <a:spcBef>
                <a:spcPts val="185"/>
              </a:spcBef>
            </a:pPr>
            <a:r>
              <a:rPr sz="2400" spc="-25" dirty="0"/>
              <a:t>дошкольное</a:t>
            </a:r>
            <a:r>
              <a:rPr sz="2400" spc="-30" dirty="0"/>
              <a:t> учреждение,</a:t>
            </a:r>
            <a:r>
              <a:rPr sz="2400" spc="-15" dirty="0"/>
              <a:t> </a:t>
            </a:r>
            <a:r>
              <a:rPr lang="ru-RU" sz="2400" spc="-15" dirty="0" smtClean="0"/>
              <a:t>в МАДОУ ЦРР </a:t>
            </a:r>
            <a:r>
              <a:rPr lang="ru-RU" sz="2400" spc="-20" dirty="0" smtClean="0"/>
              <a:t>работает</a:t>
            </a:r>
            <a:r>
              <a:rPr sz="2400" spc="-15" dirty="0" smtClean="0"/>
              <a:t> </a:t>
            </a:r>
            <a:r>
              <a:rPr sz="2400" spc="-35" dirty="0" err="1" smtClean="0"/>
              <a:t>консультационно</a:t>
            </a:r>
            <a:r>
              <a:rPr sz="2400" spc="-35" dirty="0" smtClean="0"/>
              <a:t>-</a:t>
            </a:r>
            <a:r>
              <a:rPr lang="ru-RU" sz="2400" spc="-35" dirty="0" smtClean="0"/>
              <a:t>м</a:t>
            </a:r>
            <a:r>
              <a:rPr sz="2400" spc="-10" dirty="0" err="1" smtClean="0"/>
              <a:t>етодический</a:t>
            </a:r>
            <a:r>
              <a:rPr sz="2400" spc="-10" dirty="0" smtClean="0"/>
              <a:t> </a:t>
            </a:r>
            <a:r>
              <a:rPr sz="2400" spc="-10" dirty="0"/>
              <a:t>пункт</a:t>
            </a:r>
            <a:r>
              <a:rPr sz="2400" spc="-100" dirty="0"/>
              <a:t> </a:t>
            </a:r>
            <a:r>
              <a:rPr sz="2400" dirty="0"/>
              <a:t>с</a:t>
            </a:r>
            <a:r>
              <a:rPr sz="2400" spc="-65" dirty="0"/>
              <a:t> </a:t>
            </a:r>
            <a:r>
              <a:rPr sz="2400" spc="-10" dirty="0"/>
              <a:t>целью:</a:t>
            </a:r>
            <a:endParaRPr sz="2400" dirty="0"/>
          </a:p>
        </p:txBody>
      </p:sp>
      <p:grpSp>
        <p:nvGrpSpPr>
          <p:cNvPr id="15" name="object 3"/>
          <p:cNvGrpSpPr/>
          <p:nvPr/>
        </p:nvGrpSpPr>
        <p:grpSpPr>
          <a:xfrm>
            <a:off x="381000" y="1447802"/>
            <a:ext cx="3604967" cy="5098070"/>
            <a:chOff x="298704" y="2811779"/>
            <a:chExt cx="2048510" cy="4137660"/>
          </a:xfrm>
          <a:solidFill>
            <a:schemeClr val="accent5">
              <a:lumMod val="75000"/>
            </a:schemeClr>
          </a:solidFill>
        </p:grpSpPr>
        <p:pic>
          <p:nvPicPr>
            <p:cNvPr id="16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704" y="2811779"/>
              <a:ext cx="2048256" cy="4137660"/>
            </a:xfrm>
            <a:prstGeom prst="rect">
              <a:avLst/>
            </a:prstGeom>
            <a:grpFill/>
          </p:spPr>
        </p:pic>
        <p:sp>
          <p:nvSpPr>
            <p:cNvPr id="17" name="object 5"/>
            <p:cNvSpPr/>
            <p:nvPr/>
          </p:nvSpPr>
          <p:spPr>
            <a:xfrm>
              <a:off x="350659" y="2843783"/>
              <a:ext cx="1944370" cy="4032885"/>
            </a:xfrm>
            <a:custGeom>
              <a:avLst/>
              <a:gdLst/>
              <a:ahLst/>
              <a:cxnLst/>
              <a:rect l="l" t="t" r="r" b="b"/>
              <a:pathLst>
                <a:path w="1944370" h="4032884">
                  <a:moveTo>
                    <a:pt x="1944243" y="0"/>
                  </a:moveTo>
                  <a:lnTo>
                    <a:pt x="0" y="0"/>
                  </a:lnTo>
                  <a:lnTo>
                    <a:pt x="0" y="4032504"/>
                  </a:lnTo>
                  <a:lnTo>
                    <a:pt x="1944243" y="4032504"/>
                  </a:lnTo>
                  <a:lnTo>
                    <a:pt x="194424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6"/>
            <p:cNvSpPr/>
            <p:nvPr/>
          </p:nvSpPr>
          <p:spPr>
            <a:xfrm>
              <a:off x="350659" y="2843783"/>
              <a:ext cx="1944370" cy="4032885"/>
            </a:xfrm>
            <a:custGeom>
              <a:avLst/>
              <a:gdLst/>
              <a:ahLst/>
              <a:cxnLst/>
              <a:rect l="l" t="t" r="r" b="b"/>
              <a:pathLst>
                <a:path w="1944370" h="4032884">
                  <a:moveTo>
                    <a:pt x="0" y="4032504"/>
                  </a:moveTo>
                  <a:lnTo>
                    <a:pt x="1944243" y="4032504"/>
                  </a:lnTo>
                  <a:lnTo>
                    <a:pt x="1944243" y="0"/>
                  </a:lnTo>
                  <a:lnTo>
                    <a:pt x="0" y="0"/>
                  </a:lnTo>
                  <a:lnTo>
                    <a:pt x="0" y="4032504"/>
                  </a:lnTo>
                  <a:close/>
                </a:path>
              </a:pathLst>
            </a:custGeom>
            <a:grpFill/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3"/>
          <p:cNvGrpSpPr/>
          <p:nvPr/>
        </p:nvGrpSpPr>
        <p:grpSpPr>
          <a:xfrm>
            <a:off x="4250816" y="1472218"/>
            <a:ext cx="3617214" cy="4999007"/>
            <a:chOff x="298704" y="2811779"/>
            <a:chExt cx="2048510" cy="4137660"/>
          </a:xfrm>
          <a:solidFill>
            <a:schemeClr val="accent5">
              <a:lumMod val="75000"/>
            </a:schemeClr>
          </a:solidFill>
        </p:grpSpPr>
        <p:pic>
          <p:nvPicPr>
            <p:cNvPr id="21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704" y="2811779"/>
              <a:ext cx="2048256" cy="4137660"/>
            </a:xfrm>
            <a:prstGeom prst="rect">
              <a:avLst/>
            </a:prstGeom>
            <a:grpFill/>
          </p:spPr>
        </p:pic>
        <p:sp>
          <p:nvSpPr>
            <p:cNvPr id="22" name="object 5"/>
            <p:cNvSpPr/>
            <p:nvPr/>
          </p:nvSpPr>
          <p:spPr>
            <a:xfrm>
              <a:off x="350659" y="2843783"/>
              <a:ext cx="1944370" cy="4032885"/>
            </a:xfrm>
            <a:custGeom>
              <a:avLst/>
              <a:gdLst/>
              <a:ahLst/>
              <a:cxnLst/>
              <a:rect l="l" t="t" r="r" b="b"/>
              <a:pathLst>
                <a:path w="1944370" h="4032884">
                  <a:moveTo>
                    <a:pt x="1944243" y="0"/>
                  </a:moveTo>
                  <a:lnTo>
                    <a:pt x="0" y="0"/>
                  </a:lnTo>
                  <a:lnTo>
                    <a:pt x="0" y="4032504"/>
                  </a:lnTo>
                  <a:lnTo>
                    <a:pt x="1944243" y="4032504"/>
                  </a:lnTo>
                  <a:lnTo>
                    <a:pt x="194424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6"/>
            <p:cNvSpPr/>
            <p:nvPr/>
          </p:nvSpPr>
          <p:spPr>
            <a:xfrm>
              <a:off x="350659" y="2843783"/>
              <a:ext cx="1944370" cy="4032885"/>
            </a:xfrm>
            <a:custGeom>
              <a:avLst/>
              <a:gdLst/>
              <a:ahLst/>
              <a:cxnLst/>
              <a:rect l="l" t="t" r="r" b="b"/>
              <a:pathLst>
                <a:path w="1944370" h="4032884">
                  <a:moveTo>
                    <a:pt x="0" y="4032504"/>
                  </a:moveTo>
                  <a:lnTo>
                    <a:pt x="1944243" y="4032504"/>
                  </a:lnTo>
                  <a:lnTo>
                    <a:pt x="1944243" y="0"/>
                  </a:lnTo>
                  <a:lnTo>
                    <a:pt x="0" y="0"/>
                  </a:lnTo>
                  <a:lnTo>
                    <a:pt x="0" y="4032504"/>
                  </a:lnTo>
                  <a:close/>
                </a:path>
              </a:pathLst>
            </a:custGeom>
            <a:grpFill/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3"/>
          <p:cNvGrpSpPr/>
          <p:nvPr/>
        </p:nvGrpSpPr>
        <p:grpSpPr>
          <a:xfrm>
            <a:off x="8321008" y="1447801"/>
            <a:ext cx="3571596" cy="5016616"/>
            <a:chOff x="298704" y="2811779"/>
            <a:chExt cx="2048510" cy="4137660"/>
          </a:xfrm>
          <a:solidFill>
            <a:schemeClr val="accent5">
              <a:lumMod val="75000"/>
            </a:schemeClr>
          </a:solidFill>
        </p:grpSpPr>
        <p:pic>
          <p:nvPicPr>
            <p:cNvPr id="2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704" y="2811779"/>
              <a:ext cx="2048256" cy="4137660"/>
            </a:xfrm>
            <a:prstGeom prst="rect">
              <a:avLst/>
            </a:prstGeom>
            <a:grpFill/>
          </p:spPr>
        </p:pic>
        <p:sp>
          <p:nvSpPr>
            <p:cNvPr id="26" name="object 5"/>
            <p:cNvSpPr/>
            <p:nvPr/>
          </p:nvSpPr>
          <p:spPr>
            <a:xfrm>
              <a:off x="350659" y="2843783"/>
              <a:ext cx="1944370" cy="4032885"/>
            </a:xfrm>
            <a:custGeom>
              <a:avLst/>
              <a:gdLst/>
              <a:ahLst/>
              <a:cxnLst/>
              <a:rect l="l" t="t" r="r" b="b"/>
              <a:pathLst>
                <a:path w="1944370" h="4032884">
                  <a:moveTo>
                    <a:pt x="1944243" y="0"/>
                  </a:moveTo>
                  <a:lnTo>
                    <a:pt x="0" y="0"/>
                  </a:lnTo>
                  <a:lnTo>
                    <a:pt x="0" y="4032504"/>
                  </a:lnTo>
                  <a:lnTo>
                    <a:pt x="1944243" y="4032504"/>
                  </a:lnTo>
                  <a:lnTo>
                    <a:pt x="194424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350659" y="2843783"/>
              <a:ext cx="1944370" cy="4032885"/>
            </a:xfrm>
            <a:custGeom>
              <a:avLst/>
              <a:gdLst/>
              <a:ahLst/>
              <a:cxnLst/>
              <a:rect l="l" t="t" r="r" b="b"/>
              <a:pathLst>
                <a:path w="1944370" h="4032884">
                  <a:moveTo>
                    <a:pt x="0" y="4032504"/>
                  </a:moveTo>
                  <a:lnTo>
                    <a:pt x="1944243" y="4032504"/>
                  </a:lnTo>
                  <a:lnTo>
                    <a:pt x="1944243" y="0"/>
                  </a:lnTo>
                  <a:lnTo>
                    <a:pt x="0" y="0"/>
                  </a:lnTo>
                  <a:lnTo>
                    <a:pt x="0" y="4032504"/>
                  </a:lnTo>
                  <a:close/>
                </a:path>
              </a:pathLst>
            </a:custGeom>
            <a:grpFill/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object 3"/>
          <p:cNvSpPr txBox="1"/>
          <p:nvPr/>
        </p:nvSpPr>
        <p:spPr>
          <a:xfrm>
            <a:off x="796361" y="1905000"/>
            <a:ext cx="2879532" cy="311739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78105" marR="69215" algn="ctr">
              <a:lnSpc>
                <a:spcPct val="101499"/>
              </a:lnSpc>
              <a:spcBef>
                <a:spcPts val="65"/>
              </a:spcBef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Психолого-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педагогической, диагностической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2000" dirty="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50"/>
              </a:spcBef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консультативной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помощи</a:t>
            </a:r>
            <a:endParaRPr sz="2000" dirty="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4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родителям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(законным</a:t>
            </a:r>
            <a:endParaRPr sz="2000" dirty="0">
              <a:latin typeface="Calibri"/>
              <a:cs typeface="Calibri"/>
            </a:endParaRPr>
          </a:p>
          <a:p>
            <a:pPr marL="306705" marR="297180" algn="ctr">
              <a:lnSpc>
                <a:spcPct val="101499"/>
              </a:lnSpc>
              <a:spcBef>
                <a:spcPts val="10"/>
              </a:spcBef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представителям)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детей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дошкольного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возраста,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посещающих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детский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сад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sz="half" idx="2"/>
          </p:nvPr>
        </p:nvSpPr>
        <p:spPr>
          <a:xfrm>
            <a:off x="8411592" y="1905000"/>
            <a:ext cx="3480569" cy="374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5"/>
              </a:spcBef>
              <a:buNone/>
            </a:pPr>
            <a:r>
              <a:rPr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Обеспечения</a:t>
            </a:r>
            <a:r>
              <a:rPr sz="2000" spc="-9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единства</a:t>
            </a:r>
          </a:p>
          <a:p>
            <a:pPr marL="0" indent="0" algn="ctr">
              <a:lnSpc>
                <a:spcPct val="100000"/>
              </a:lnSpc>
              <a:spcBef>
                <a:spcPts val="35"/>
              </a:spcBef>
              <a:buNone/>
            </a:pPr>
            <a:r>
              <a:rPr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sz="2000" spc="-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преемственности</a:t>
            </a:r>
            <a:r>
              <a:rPr sz="2000" spc="-7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семейного</a:t>
            </a:r>
          </a:p>
          <a:p>
            <a:pPr marL="0" marR="167640" indent="0" algn="ctr">
              <a:lnSpc>
                <a:spcPct val="101800"/>
              </a:lnSpc>
              <a:spcBef>
                <a:spcPts val="5"/>
              </a:spcBef>
              <a:buNone/>
            </a:pPr>
            <a:r>
              <a:rPr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sz="2000" spc="-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общественного</a:t>
            </a:r>
            <a:r>
              <a:rPr sz="2000" spc="-2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воспитания, </a:t>
            </a:r>
            <a:r>
              <a:rPr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повышения</a:t>
            </a:r>
            <a:r>
              <a:rPr sz="2000" spc="-3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педагогической компетентности</a:t>
            </a:r>
            <a:r>
              <a:rPr sz="2000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родителей</a:t>
            </a:r>
          </a:p>
          <a:p>
            <a:pPr marL="99060" marR="93980" indent="0" algn="ctr">
              <a:lnSpc>
                <a:spcPct val="101499"/>
              </a:lnSpc>
              <a:spcBef>
                <a:spcPts val="5"/>
              </a:spcBef>
              <a:buNone/>
            </a:pPr>
            <a:r>
              <a:rPr sz="2000" spc="-1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(законных</a:t>
            </a:r>
            <a:r>
              <a:rPr sz="20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представителей), </a:t>
            </a:r>
            <a:r>
              <a:rPr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воспитывающих</a:t>
            </a:r>
            <a:r>
              <a:rPr sz="2000" spc="-9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детей</a:t>
            </a:r>
            <a:r>
              <a:rPr sz="2000" spc="-4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раннего</a:t>
            </a:r>
          </a:p>
          <a:p>
            <a:pPr marL="0" marR="306070" indent="0" algn="ctr">
              <a:lnSpc>
                <a:spcPct val="101499"/>
              </a:lnSpc>
              <a:spcBef>
                <a:spcPts val="10"/>
              </a:spcBef>
              <a:buNone/>
            </a:pPr>
            <a:r>
              <a:rPr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sz="2000" spc="-4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дошкольного</a:t>
            </a:r>
            <a:r>
              <a:rPr sz="2000" spc="-3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возраста</a:t>
            </a:r>
            <a:r>
              <a:rPr sz="2000" spc="-6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sz="2000" spc="-1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дому,</a:t>
            </a:r>
            <a:r>
              <a:rPr sz="2000" spc="-7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2000" spc="-3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том</a:t>
            </a:r>
            <a:r>
              <a:rPr sz="2000" spc="-4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числе</a:t>
            </a:r>
            <a:r>
              <a:rPr sz="2000" spc="-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детей</a:t>
            </a:r>
            <a:r>
              <a:rPr sz="2000" spc="-4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</a:p>
          <a:p>
            <a:pPr marL="0" marR="5080" indent="0" algn="ctr">
              <a:lnSpc>
                <a:spcPct val="101499"/>
              </a:lnSpc>
              <a:spcBef>
                <a:spcPts val="15"/>
              </a:spcBef>
              <a:buNone/>
            </a:pPr>
            <a:r>
              <a:rPr sz="2000" spc="-1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ограниченными</a:t>
            </a:r>
            <a:r>
              <a:rPr sz="2000" spc="1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возможностями здоровья.</a:t>
            </a:r>
          </a:p>
        </p:txBody>
      </p:sp>
      <p:sp>
        <p:nvSpPr>
          <p:cNvPr id="28" name="object 16"/>
          <p:cNvSpPr txBox="1"/>
          <p:nvPr/>
        </p:nvSpPr>
        <p:spPr>
          <a:xfrm>
            <a:off x="4485839" y="3089061"/>
            <a:ext cx="3316421" cy="1500126"/>
          </a:xfrm>
          <a:prstGeom prst="rect">
            <a:avLst/>
          </a:prstGeom>
        </p:spPr>
        <p:txBody>
          <a:bodyPr vert="horz" wrap="square" lIns="0" tIns="22578" rIns="0" bIns="0" rtlCol="0">
            <a:spAutoFit/>
          </a:bodyPr>
          <a:lstStyle/>
          <a:p>
            <a:pPr marL="22578" marR="9031" indent="45156" algn="ctr">
              <a:spcBef>
                <a:spcPts val="178"/>
              </a:spcBef>
            </a:pPr>
            <a:r>
              <a:rPr sz="2400" b="1" spc="-18" dirty="0">
                <a:solidFill>
                  <a:schemeClr val="bg1"/>
                </a:solidFill>
                <a:latin typeface="Arial"/>
                <a:cs typeface="Arial"/>
              </a:rPr>
              <a:t>ОБЕСПЕЧЕНИЕ ДОСТУПНОСТИ ДОШКОЛЬНОГО ОБРАЗОВАНИЯ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533400" y="304800"/>
            <a:ext cx="4756638" cy="1300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5015"/>
              </a:lnSpc>
              <a:spcBef>
                <a:spcPts val="105"/>
              </a:spcBef>
            </a:pPr>
            <a:r>
              <a:rPr lang="ru-RU" sz="4400" spc="-20" dirty="0" smtClean="0">
                <a:latin typeface="Calibri Light"/>
                <a:cs typeface="Calibri Light"/>
              </a:rPr>
              <a:t>Мы</a:t>
            </a:r>
            <a:endParaRPr sz="4400" dirty="0">
              <a:latin typeface="Calibri Light"/>
              <a:cs typeface="Calibri Light"/>
            </a:endParaRPr>
          </a:p>
          <a:p>
            <a:pPr algn="ctr">
              <a:lnSpc>
                <a:spcPts val="5015"/>
              </a:lnSpc>
            </a:pPr>
            <a:r>
              <a:rPr sz="4400" dirty="0">
                <a:latin typeface="Calibri Light"/>
                <a:cs typeface="Calibri Light"/>
              </a:rPr>
              <a:t>в</a:t>
            </a:r>
            <a:r>
              <a:rPr sz="4400" spc="-120" dirty="0">
                <a:latin typeface="Calibri Light"/>
                <a:cs typeface="Calibri Light"/>
              </a:rPr>
              <a:t> </a:t>
            </a:r>
            <a:r>
              <a:rPr sz="4400" spc="-45" dirty="0">
                <a:latin typeface="Calibri Light"/>
                <a:cs typeface="Calibri Light"/>
              </a:rPr>
              <a:t>социальных</a:t>
            </a:r>
            <a:r>
              <a:rPr sz="4400" spc="-135" dirty="0">
                <a:latin typeface="Calibri Light"/>
                <a:cs typeface="Calibri Light"/>
              </a:rPr>
              <a:t> </a:t>
            </a:r>
            <a:r>
              <a:rPr sz="4400" spc="-10" dirty="0">
                <a:latin typeface="Calibri Light"/>
                <a:cs typeface="Calibri Light"/>
              </a:rPr>
              <a:t>сетях</a:t>
            </a:r>
            <a:endParaRPr sz="4400" dirty="0">
              <a:latin typeface="Calibri Light"/>
              <a:cs typeface="Calibri Light"/>
            </a:endParaRPr>
          </a:p>
        </p:txBody>
      </p:sp>
      <p:pic>
        <p:nvPicPr>
          <p:cNvPr id="1026" name="Picture 2" descr="https://avatars.mds.yandex.net/i?id=800f95263168914c2f70660ffbc285cadaec032c-8173407-images-thumbs&amp;n=1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AE8E9"/>
              </a:clrFrom>
              <a:clrTo>
                <a:srgbClr val="EAE8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4740" r="16000" b="12297"/>
          <a:stretch/>
        </p:blipFill>
        <p:spPr bwMode="auto">
          <a:xfrm>
            <a:off x="664014" y="2200754"/>
            <a:ext cx="4495409" cy="291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95388"/>
            <a:ext cx="2376348" cy="2971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95388"/>
            <a:ext cx="2315276" cy="2895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08" y="3657600"/>
            <a:ext cx="2347040" cy="29351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3684024"/>
            <a:ext cx="2304818" cy="2882348"/>
          </a:xfrm>
          <a:prstGeom prst="rect">
            <a:avLst/>
          </a:prstGeom>
        </p:spPr>
      </p:pic>
      <p:sp>
        <p:nvSpPr>
          <p:cNvPr id="13" name="object 10"/>
          <p:cNvSpPr txBox="1"/>
          <p:nvPr/>
        </p:nvSpPr>
        <p:spPr>
          <a:xfrm>
            <a:off x="228600" y="5638800"/>
            <a:ext cx="5791200" cy="65466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5015"/>
              </a:lnSpc>
              <a:spcBef>
                <a:spcPts val="105"/>
              </a:spcBef>
            </a:pPr>
            <a:r>
              <a:rPr lang="ru-RU" sz="4400" spc="-20" dirty="0" smtClean="0">
                <a:latin typeface="Calibri Light"/>
                <a:cs typeface="Calibri Light"/>
              </a:rPr>
              <a:t>Будьте в курсе событий!</a:t>
            </a:r>
            <a:endParaRPr sz="44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11125200" cy="1557234"/>
          </a:xfrm>
          <a:prstGeom prst="rect">
            <a:avLst/>
          </a:prstGeom>
        </p:spPr>
        <p:txBody>
          <a:bodyPr vert="horz" wrap="square" lIns="0" tIns="496392" rIns="0" bIns="0" rtlCol="0">
            <a:spAutoFit/>
          </a:bodyPr>
          <a:lstStyle/>
          <a:p>
            <a:pPr marL="291465" marR="5080" indent="137160" algn="ctr">
              <a:lnSpc>
                <a:spcPts val="4320"/>
              </a:lnSpc>
              <a:spcBef>
                <a:spcPts val="640"/>
              </a:spcBef>
            </a:pPr>
            <a:r>
              <a:rPr sz="3200" spc="-45" dirty="0"/>
              <a:t>Образовательная</a:t>
            </a:r>
            <a:r>
              <a:rPr sz="3200" spc="-140" dirty="0"/>
              <a:t> </a:t>
            </a:r>
            <a:r>
              <a:rPr sz="3200" spc="-35" dirty="0"/>
              <a:t>программа</a:t>
            </a:r>
            <a:r>
              <a:rPr sz="3200" spc="-140" dirty="0"/>
              <a:t> </a:t>
            </a:r>
            <a:r>
              <a:rPr sz="3200" spc="-40" dirty="0"/>
              <a:t>разработана</a:t>
            </a:r>
            <a:r>
              <a:rPr sz="3200" spc="-135" dirty="0"/>
              <a:t> </a:t>
            </a:r>
            <a:r>
              <a:rPr sz="3200" spc="-50" dirty="0"/>
              <a:t>в </a:t>
            </a:r>
            <a:r>
              <a:rPr sz="3200" spc="-45" dirty="0"/>
              <a:t>соответствии</a:t>
            </a:r>
            <a:r>
              <a:rPr sz="3200" spc="-125" dirty="0"/>
              <a:t> </a:t>
            </a:r>
            <a:r>
              <a:rPr sz="3200" dirty="0"/>
              <a:t>с</a:t>
            </a:r>
            <a:r>
              <a:rPr sz="3200" spc="-85" dirty="0"/>
              <a:t> </a:t>
            </a:r>
            <a:r>
              <a:rPr sz="3200" spc="-45" dirty="0"/>
              <a:t>нормативными</a:t>
            </a:r>
            <a:r>
              <a:rPr sz="3200" spc="-135" dirty="0"/>
              <a:t> </a:t>
            </a:r>
            <a:r>
              <a:rPr sz="3200" spc="-10" dirty="0"/>
              <a:t>документами:</a:t>
            </a:r>
            <a:endParaRPr sz="3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4409" y="1981200"/>
            <a:ext cx="3505200" cy="3581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7"/>
          <p:cNvSpPr txBox="1"/>
          <p:nvPr/>
        </p:nvSpPr>
        <p:spPr>
          <a:xfrm>
            <a:off x="118684" y="1654536"/>
            <a:ext cx="3676650" cy="3198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8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32715" marR="127000" indent="1905" algn="ctr">
              <a:lnSpc>
                <a:spcPts val="2810"/>
              </a:lnSpc>
            </a:pPr>
            <a:r>
              <a:rPr sz="2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Федеральным</a:t>
            </a:r>
            <a:r>
              <a:rPr sz="26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законом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от</a:t>
            </a:r>
            <a:r>
              <a:rPr sz="26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29</a:t>
            </a:r>
            <a:r>
              <a:rPr sz="2600" spc="-6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декабря</a:t>
            </a:r>
            <a:r>
              <a:rPr sz="2600" spc="-8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2012</a:t>
            </a:r>
            <a:r>
              <a:rPr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г.</a:t>
            </a:r>
            <a:r>
              <a:rPr sz="2600" spc="-5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№ </a:t>
            </a:r>
            <a:r>
              <a:rPr sz="2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273-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ФЗ</a:t>
            </a:r>
            <a:r>
              <a:rPr sz="26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«Об</a:t>
            </a:r>
            <a:endParaRPr sz="26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algn="ctr">
              <a:lnSpc>
                <a:spcPts val="2605"/>
              </a:lnSpc>
            </a:pP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образовании</a:t>
            </a:r>
            <a:r>
              <a:rPr sz="26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в</a:t>
            </a:r>
            <a:endParaRPr sz="26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922655" marR="914400" indent="-635" algn="ctr">
              <a:lnSpc>
                <a:spcPts val="2810"/>
              </a:lnSpc>
              <a:spcBef>
                <a:spcPts val="200"/>
              </a:spcBef>
            </a:pPr>
            <a:r>
              <a:rPr sz="2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Российской Федерации»</a:t>
            </a:r>
            <a:endParaRPr sz="26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64203" y="2667000"/>
            <a:ext cx="3505200" cy="3581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386887" y="3062147"/>
            <a:ext cx="3505200" cy="3581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bject 5"/>
          <p:cNvSpPr txBox="1"/>
          <p:nvPr/>
        </p:nvSpPr>
        <p:spPr>
          <a:xfrm>
            <a:off x="3998529" y="1795622"/>
            <a:ext cx="3670874" cy="4433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216535" marR="207010" algn="ctr">
              <a:lnSpc>
                <a:spcPct val="70000"/>
              </a:lnSpc>
            </a:pPr>
            <a:r>
              <a:rPr sz="2000" spc="-10" dirty="0">
                <a:latin typeface="Calibri"/>
                <a:cs typeface="Calibri"/>
              </a:rPr>
              <a:t>Федеральным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государственным образовательным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стандартом дошкольного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образования</a:t>
            </a:r>
            <a:endParaRPr sz="2000" dirty="0">
              <a:latin typeface="Calibri"/>
              <a:cs typeface="Calibri"/>
            </a:endParaRPr>
          </a:p>
          <a:p>
            <a:pPr marL="146685" marR="138430" indent="156845" algn="just">
              <a:lnSpc>
                <a:spcPts val="1750"/>
              </a:lnSpc>
              <a:spcBef>
                <a:spcPts val="215"/>
              </a:spcBef>
            </a:pPr>
            <a:r>
              <a:rPr sz="1700" dirty="0">
                <a:latin typeface="Calibri"/>
                <a:cs typeface="Calibri"/>
              </a:rPr>
              <a:t>(</a:t>
            </a:r>
            <a:r>
              <a:rPr sz="1400" dirty="0">
                <a:latin typeface="Calibri"/>
                <a:cs typeface="Calibri"/>
              </a:rPr>
              <a:t>утвержден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приказом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Минобрнауки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России</a:t>
            </a:r>
            <a:r>
              <a:rPr sz="1400" spc="5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от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17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октября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2013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г.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№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1155,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зарегистрировано</a:t>
            </a:r>
            <a:endParaRPr sz="1400" dirty="0">
              <a:latin typeface="Calibri"/>
              <a:cs typeface="Calibri"/>
            </a:endParaRPr>
          </a:p>
          <a:p>
            <a:pPr marL="1274445" algn="just">
              <a:lnSpc>
                <a:spcPts val="1610"/>
              </a:lnSpc>
            </a:pPr>
            <a:r>
              <a:rPr sz="1400" dirty="0">
                <a:latin typeface="Calibri"/>
                <a:cs typeface="Calibri"/>
              </a:rPr>
              <a:t>в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Минюсте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России</a:t>
            </a:r>
            <a:endParaRPr sz="1400" dirty="0">
              <a:latin typeface="Calibri"/>
              <a:cs typeface="Calibri"/>
            </a:endParaRPr>
          </a:p>
          <a:p>
            <a:pPr marL="200025" marR="193040" indent="16510" algn="just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14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ноября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2013 </a:t>
            </a:r>
            <a:r>
              <a:rPr sz="1400" spc="-10" dirty="0">
                <a:latin typeface="Calibri"/>
                <a:cs typeface="Calibri"/>
              </a:rPr>
              <a:t>г.,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регистрационный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№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30384;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редакции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приказа</a:t>
            </a:r>
            <a:r>
              <a:rPr sz="1400" spc="-10" dirty="0">
                <a:latin typeface="Calibri"/>
                <a:cs typeface="Calibri"/>
              </a:rPr>
              <a:t> Минпросвещения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России </a:t>
            </a:r>
            <a:r>
              <a:rPr sz="1400" dirty="0">
                <a:latin typeface="Calibri"/>
                <a:cs typeface="Calibri"/>
              </a:rPr>
              <a:t>от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8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ноября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2022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г.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№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955,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зарегистрировано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в</a:t>
            </a:r>
            <a:endParaRPr sz="1400" dirty="0">
              <a:latin typeface="Calibri"/>
              <a:cs typeface="Calibri"/>
            </a:endParaRPr>
          </a:p>
          <a:p>
            <a:pPr marL="638810" algn="just">
              <a:lnSpc>
                <a:spcPts val="1675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Минюсте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России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6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февраля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2023</a:t>
            </a:r>
            <a:r>
              <a:rPr sz="1400" spc="-25" dirty="0">
                <a:latin typeface="Calibri"/>
                <a:cs typeface="Calibri"/>
              </a:rPr>
              <a:t> г.,</a:t>
            </a:r>
            <a:endParaRPr sz="1400" dirty="0">
              <a:latin typeface="Calibri"/>
              <a:cs typeface="Calibri"/>
            </a:endParaRPr>
          </a:p>
          <a:p>
            <a:pPr marL="635" algn="ctr">
              <a:lnSpc>
                <a:spcPts val="2035"/>
              </a:lnSpc>
            </a:pPr>
            <a:r>
              <a:rPr sz="1400" spc="-10" dirty="0">
                <a:latin typeface="Calibri"/>
                <a:cs typeface="Calibri"/>
              </a:rPr>
              <a:t>регистрационный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№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72264</a:t>
            </a:r>
            <a:r>
              <a:rPr sz="1700" spc="-10" dirty="0">
                <a:latin typeface="Calibri"/>
                <a:cs typeface="Calibri"/>
              </a:rPr>
              <a:t>)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12579" y="2590800"/>
            <a:ext cx="3853815" cy="335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6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215900" marR="207645" indent="635" algn="ctr">
              <a:lnSpc>
                <a:spcPct val="80000"/>
              </a:lnSpc>
            </a:pP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Федеральной образовательной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программой</a:t>
            </a:r>
            <a:r>
              <a:rPr sz="24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дошкольного образования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75"/>
              </a:spcBef>
            </a:pPr>
            <a:r>
              <a:rPr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(утверждена</a:t>
            </a:r>
            <a:r>
              <a:rPr sz="14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приказом</a:t>
            </a:r>
            <a:r>
              <a:rPr sz="14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Минпросвещения</a:t>
            </a:r>
            <a:endParaRPr sz="1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409575" marR="400685" indent="-1270" algn="ctr">
              <a:lnSpc>
                <a:spcPts val="1850"/>
              </a:lnSpc>
              <a:spcBef>
                <a:spcPts val="90"/>
              </a:spcBef>
            </a:pP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России</a:t>
            </a:r>
            <a:r>
              <a:rPr sz="14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от</a:t>
            </a:r>
            <a:r>
              <a:rPr sz="14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25</a:t>
            </a:r>
            <a:r>
              <a:rPr sz="1400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ноября</a:t>
            </a:r>
            <a:r>
              <a:rPr sz="14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2022</a:t>
            </a:r>
            <a:r>
              <a:rPr sz="14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г.</a:t>
            </a:r>
            <a:r>
              <a:rPr sz="1400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№</a:t>
            </a:r>
            <a:r>
              <a:rPr sz="14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1028, </a:t>
            </a:r>
            <a:r>
              <a:rPr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зарегистрировано</a:t>
            </a:r>
            <a:r>
              <a:rPr sz="14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в</a:t>
            </a:r>
            <a:r>
              <a:rPr sz="14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Минюсте</a:t>
            </a:r>
            <a:r>
              <a:rPr sz="1400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России</a:t>
            </a:r>
            <a:r>
              <a:rPr sz="14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28 </a:t>
            </a:r>
            <a:r>
              <a:rPr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декабря</a:t>
            </a:r>
            <a:r>
              <a:rPr sz="14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2022</a:t>
            </a:r>
            <a:r>
              <a:rPr sz="1400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г.,</a:t>
            </a:r>
            <a:r>
              <a:rPr sz="14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регистрационный</a:t>
            </a:r>
            <a:endParaRPr sz="1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75"/>
              </a:spcBef>
            </a:pP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№</a:t>
            </a:r>
            <a:r>
              <a:rPr sz="14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71847)</a:t>
            </a:r>
            <a:endParaRPr sz="1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5170678" y="3733927"/>
            <a:ext cx="21647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3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3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3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3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spc="-25" dirty="0">
                <a:solidFill>
                  <a:srgbClr val="FFFFFF"/>
                </a:solidFill>
                <a:latin typeface="Calibri"/>
                <a:cs typeface="Calibri"/>
              </a:rPr>
              <a:t>лет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48000" y="381000"/>
            <a:ext cx="701675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515235" marR="5080" indent="-2503170">
              <a:lnSpc>
                <a:spcPts val="2590"/>
              </a:lnSpc>
              <a:spcBef>
                <a:spcPts val="425"/>
              </a:spcBef>
            </a:pPr>
            <a:r>
              <a:rPr sz="2400" spc="-25" dirty="0">
                <a:latin typeface="Calibri Light"/>
                <a:cs typeface="Calibri Light"/>
              </a:rPr>
              <a:t>Образовательная</a:t>
            </a:r>
            <a:r>
              <a:rPr sz="2400" spc="-60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программа</a:t>
            </a:r>
            <a:r>
              <a:rPr sz="2400" spc="-70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рассчитана</a:t>
            </a:r>
            <a:r>
              <a:rPr sz="2400" spc="-6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на</a:t>
            </a:r>
            <a:r>
              <a:rPr sz="2400" spc="-3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контингент воспитанников: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2497723">
            <a:off x="3880497" y="1075144"/>
            <a:ext cx="685800" cy="113445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019800" y="1104656"/>
            <a:ext cx="685800" cy="126047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9291365">
            <a:off x="8739205" y="1079761"/>
            <a:ext cx="685800" cy="114386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object 2"/>
          <p:cNvGrpSpPr/>
          <p:nvPr/>
        </p:nvGrpSpPr>
        <p:grpSpPr>
          <a:xfrm>
            <a:off x="1247487" y="2538045"/>
            <a:ext cx="3220025" cy="3644052"/>
            <a:chOff x="298704" y="411480"/>
            <a:chExt cx="2048510" cy="3850004"/>
          </a:xfrm>
        </p:grpSpPr>
        <p:pic>
          <p:nvPicPr>
            <p:cNvPr id="24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704" y="411480"/>
              <a:ext cx="2048256" cy="3849623"/>
            </a:xfrm>
            <a:prstGeom prst="rect">
              <a:avLst/>
            </a:prstGeom>
          </p:spPr>
        </p:pic>
        <p:sp>
          <p:nvSpPr>
            <p:cNvPr id="25" name="object 4"/>
            <p:cNvSpPr/>
            <p:nvPr/>
          </p:nvSpPr>
          <p:spPr>
            <a:xfrm>
              <a:off x="350659" y="443484"/>
              <a:ext cx="1944370" cy="3744595"/>
            </a:xfrm>
            <a:custGeom>
              <a:avLst/>
              <a:gdLst/>
              <a:ahLst/>
              <a:cxnLst/>
              <a:rect l="l" t="t" r="r" b="b"/>
              <a:pathLst>
                <a:path w="1944370" h="3744595">
                  <a:moveTo>
                    <a:pt x="1944243" y="0"/>
                  </a:moveTo>
                  <a:lnTo>
                    <a:pt x="0" y="0"/>
                  </a:lnTo>
                  <a:lnTo>
                    <a:pt x="0" y="3744467"/>
                  </a:lnTo>
                  <a:lnTo>
                    <a:pt x="1944243" y="3744467"/>
                  </a:lnTo>
                  <a:lnTo>
                    <a:pt x="194424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350659" y="443484"/>
              <a:ext cx="1944370" cy="3744595"/>
            </a:xfrm>
            <a:custGeom>
              <a:avLst/>
              <a:gdLst/>
              <a:ahLst/>
              <a:cxnLst/>
              <a:rect l="l" t="t" r="r" b="b"/>
              <a:pathLst>
                <a:path w="1944370" h="3744595">
                  <a:moveTo>
                    <a:pt x="0" y="3744467"/>
                  </a:moveTo>
                  <a:lnTo>
                    <a:pt x="1944243" y="3744467"/>
                  </a:lnTo>
                  <a:lnTo>
                    <a:pt x="1944243" y="0"/>
                  </a:lnTo>
                  <a:lnTo>
                    <a:pt x="0" y="0"/>
                  </a:lnTo>
                  <a:lnTo>
                    <a:pt x="0" y="374446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"/>
          <p:cNvGrpSpPr/>
          <p:nvPr/>
        </p:nvGrpSpPr>
        <p:grpSpPr>
          <a:xfrm>
            <a:off x="8382000" y="2538045"/>
            <a:ext cx="3220025" cy="3644052"/>
            <a:chOff x="298704" y="411480"/>
            <a:chExt cx="2048510" cy="3850004"/>
          </a:xfrm>
        </p:grpSpPr>
        <p:pic>
          <p:nvPicPr>
            <p:cNvPr id="28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704" y="411480"/>
              <a:ext cx="2048256" cy="3849623"/>
            </a:xfrm>
            <a:prstGeom prst="rect">
              <a:avLst/>
            </a:prstGeom>
          </p:spPr>
        </p:pic>
        <p:sp>
          <p:nvSpPr>
            <p:cNvPr id="29" name="object 4"/>
            <p:cNvSpPr/>
            <p:nvPr/>
          </p:nvSpPr>
          <p:spPr>
            <a:xfrm>
              <a:off x="350659" y="443484"/>
              <a:ext cx="1944370" cy="3744595"/>
            </a:xfrm>
            <a:custGeom>
              <a:avLst/>
              <a:gdLst/>
              <a:ahLst/>
              <a:cxnLst/>
              <a:rect l="l" t="t" r="r" b="b"/>
              <a:pathLst>
                <a:path w="1944370" h="3744595">
                  <a:moveTo>
                    <a:pt x="1944243" y="0"/>
                  </a:moveTo>
                  <a:lnTo>
                    <a:pt x="0" y="0"/>
                  </a:lnTo>
                  <a:lnTo>
                    <a:pt x="0" y="3744467"/>
                  </a:lnTo>
                  <a:lnTo>
                    <a:pt x="1944243" y="3744467"/>
                  </a:lnTo>
                  <a:lnTo>
                    <a:pt x="194424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5"/>
            <p:cNvSpPr/>
            <p:nvPr/>
          </p:nvSpPr>
          <p:spPr>
            <a:xfrm>
              <a:off x="350659" y="443484"/>
              <a:ext cx="1944370" cy="3744595"/>
            </a:xfrm>
            <a:custGeom>
              <a:avLst/>
              <a:gdLst/>
              <a:ahLst/>
              <a:cxnLst/>
              <a:rect l="l" t="t" r="r" b="b"/>
              <a:pathLst>
                <a:path w="1944370" h="3744595">
                  <a:moveTo>
                    <a:pt x="0" y="3744467"/>
                  </a:moveTo>
                  <a:lnTo>
                    <a:pt x="1944243" y="3744467"/>
                  </a:lnTo>
                  <a:lnTo>
                    <a:pt x="1944243" y="0"/>
                  </a:lnTo>
                  <a:lnTo>
                    <a:pt x="0" y="0"/>
                  </a:lnTo>
                  <a:lnTo>
                    <a:pt x="0" y="374446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2"/>
          <p:cNvGrpSpPr/>
          <p:nvPr/>
        </p:nvGrpSpPr>
        <p:grpSpPr>
          <a:xfrm>
            <a:off x="4774844" y="2543907"/>
            <a:ext cx="3220025" cy="3644052"/>
            <a:chOff x="298704" y="411480"/>
            <a:chExt cx="2048510" cy="3850004"/>
          </a:xfrm>
        </p:grpSpPr>
        <p:pic>
          <p:nvPicPr>
            <p:cNvPr id="32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704" y="411480"/>
              <a:ext cx="2048256" cy="3849623"/>
            </a:xfrm>
            <a:prstGeom prst="rect">
              <a:avLst/>
            </a:prstGeom>
          </p:spPr>
        </p:pic>
        <p:sp>
          <p:nvSpPr>
            <p:cNvPr id="33" name="object 4"/>
            <p:cNvSpPr/>
            <p:nvPr/>
          </p:nvSpPr>
          <p:spPr>
            <a:xfrm>
              <a:off x="350659" y="443484"/>
              <a:ext cx="1944370" cy="3744595"/>
            </a:xfrm>
            <a:custGeom>
              <a:avLst/>
              <a:gdLst/>
              <a:ahLst/>
              <a:cxnLst/>
              <a:rect l="l" t="t" r="r" b="b"/>
              <a:pathLst>
                <a:path w="1944370" h="3744595">
                  <a:moveTo>
                    <a:pt x="1944243" y="0"/>
                  </a:moveTo>
                  <a:lnTo>
                    <a:pt x="0" y="0"/>
                  </a:lnTo>
                  <a:lnTo>
                    <a:pt x="0" y="3744467"/>
                  </a:lnTo>
                  <a:lnTo>
                    <a:pt x="1944243" y="3744467"/>
                  </a:lnTo>
                  <a:lnTo>
                    <a:pt x="194424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5"/>
            <p:cNvSpPr/>
            <p:nvPr/>
          </p:nvSpPr>
          <p:spPr>
            <a:xfrm>
              <a:off x="350659" y="443484"/>
              <a:ext cx="1944370" cy="3744595"/>
            </a:xfrm>
            <a:custGeom>
              <a:avLst/>
              <a:gdLst/>
              <a:ahLst/>
              <a:cxnLst/>
              <a:rect l="l" t="t" r="r" b="b"/>
              <a:pathLst>
                <a:path w="1944370" h="3744595">
                  <a:moveTo>
                    <a:pt x="0" y="3744467"/>
                  </a:moveTo>
                  <a:lnTo>
                    <a:pt x="1944243" y="3744467"/>
                  </a:lnTo>
                  <a:lnTo>
                    <a:pt x="1944243" y="0"/>
                  </a:lnTo>
                  <a:lnTo>
                    <a:pt x="0" y="0"/>
                  </a:lnTo>
                  <a:lnTo>
                    <a:pt x="0" y="374446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600" y="2725215"/>
            <a:ext cx="2368597" cy="2332137"/>
          </a:xfrm>
          <a:prstGeom prst="rect">
            <a:avLst/>
          </a:prstGeom>
        </p:spPr>
      </p:pic>
      <p:sp>
        <p:nvSpPr>
          <p:cNvPr id="36" name="object 6"/>
          <p:cNvSpPr txBox="1"/>
          <p:nvPr/>
        </p:nvSpPr>
        <p:spPr>
          <a:xfrm>
            <a:off x="1617779" y="5152846"/>
            <a:ext cx="2562578" cy="515241"/>
          </a:xfrm>
          <a:prstGeom prst="rect">
            <a:avLst/>
          </a:prstGeom>
        </p:spPr>
        <p:txBody>
          <a:bodyPr vert="horz" wrap="square" lIns="0" tIns="22578" rIns="0" bIns="0" rtlCol="0">
            <a:spAutoFit/>
          </a:bodyPr>
          <a:lstStyle/>
          <a:p>
            <a:pPr marL="22578">
              <a:spcBef>
                <a:spcPts val="178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3200" spc="-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1,5</a:t>
            </a:r>
            <a:r>
              <a:rPr sz="3200" spc="-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3200" spc="-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3200" spc="-3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44" dirty="0">
                <a:solidFill>
                  <a:srgbClr val="FFFFFF"/>
                </a:solidFill>
                <a:latin typeface="Calibri"/>
                <a:cs typeface="Calibri"/>
              </a:rPr>
              <a:t>лет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37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5400" y="2725215"/>
            <a:ext cx="2504694" cy="2407312"/>
          </a:xfrm>
          <a:prstGeom prst="rect">
            <a:avLst/>
          </a:prstGeom>
        </p:spPr>
      </p:pic>
      <p:sp>
        <p:nvSpPr>
          <p:cNvPr id="38" name="object 10"/>
          <p:cNvSpPr txBox="1"/>
          <p:nvPr/>
        </p:nvSpPr>
        <p:spPr>
          <a:xfrm>
            <a:off x="5296796" y="5162819"/>
            <a:ext cx="2255520" cy="515241"/>
          </a:xfrm>
          <a:prstGeom prst="rect">
            <a:avLst/>
          </a:prstGeom>
        </p:spPr>
        <p:txBody>
          <a:bodyPr vert="horz" wrap="square" lIns="0" tIns="22578" rIns="0" bIns="0" rtlCol="0">
            <a:spAutoFit/>
          </a:bodyPr>
          <a:lstStyle/>
          <a:p>
            <a:pPr marL="22578">
              <a:spcBef>
                <a:spcPts val="178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3200" spc="-3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3200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3200" spc="-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7 </a:t>
            </a:r>
            <a:r>
              <a:rPr sz="3200" spc="-44" dirty="0">
                <a:solidFill>
                  <a:srgbClr val="FFFFFF"/>
                </a:solidFill>
                <a:latin typeface="Calibri"/>
                <a:cs typeface="Calibri"/>
              </a:rPr>
              <a:t>лет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39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63000" y="2759984"/>
            <a:ext cx="2394257" cy="2232364"/>
          </a:xfrm>
          <a:prstGeom prst="rect">
            <a:avLst/>
          </a:prstGeom>
        </p:spPr>
      </p:pic>
      <p:sp>
        <p:nvSpPr>
          <p:cNvPr id="40" name="object 16"/>
          <p:cNvSpPr txBox="1"/>
          <p:nvPr/>
        </p:nvSpPr>
        <p:spPr>
          <a:xfrm>
            <a:off x="8300370" y="4937402"/>
            <a:ext cx="3510629" cy="971776"/>
          </a:xfrm>
          <a:prstGeom prst="rect">
            <a:avLst/>
          </a:prstGeom>
        </p:spPr>
        <p:txBody>
          <a:bodyPr vert="horz" wrap="square" lIns="0" tIns="22578" rIns="0" bIns="0" rtlCol="0">
            <a:spAutoFit/>
          </a:bodyPr>
          <a:lstStyle/>
          <a:p>
            <a:pPr marL="404145" marR="390600" algn="ctr">
              <a:spcBef>
                <a:spcPts val="178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2000" spc="-3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000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2000" spc="-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7 </a:t>
            </a:r>
            <a:r>
              <a:rPr sz="2000" spc="-44" dirty="0" err="1">
                <a:solidFill>
                  <a:srgbClr val="FFFFFF"/>
                </a:solidFill>
                <a:latin typeface="Calibri"/>
                <a:cs typeface="Calibri"/>
              </a:rPr>
              <a:t>лет</a:t>
            </a:r>
            <a:r>
              <a:rPr sz="2000" spc="-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lang="ru-RU" sz="2000" spc="-44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404145" marR="390600" algn="ctr">
              <a:spcBef>
                <a:spcPts val="178"/>
              </a:spcBef>
            </a:pPr>
            <a:r>
              <a:rPr sz="20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дети</a:t>
            </a:r>
            <a:r>
              <a:rPr sz="2000" spc="-10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6" dirty="0">
                <a:solidFill>
                  <a:srgbClr val="FFFFFF"/>
                </a:solidFill>
                <a:latin typeface="Calibri"/>
                <a:cs typeface="Calibri"/>
              </a:rPr>
              <a:t>ОВЗ</a:t>
            </a:r>
            <a:r>
              <a:rPr sz="2000" spc="-36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lang="ru-RU" sz="2000" spc="-36" dirty="0" smtClean="0">
                <a:solidFill>
                  <a:srgbClr val="FFFFFF"/>
                </a:solidFill>
                <a:latin typeface="Calibri"/>
                <a:cs typeface="Calibri"/>
              </a:rPr>
              <a:t> имеющих тяжёлые нарушения речи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46750" y="1337732"/>
            <a:ext cx="3079750" cy="2954655"/>
          </a:xfrm>
          <a:custGeom>
            <a:avLst/>
            <a:gdLst/>
            <a:ahLst/>
            <a:cxnLst/>
            <a:rect l="l" t="t" r="r" b="b"/>
            <a:pathLst>
              <a:path w="3079750" h="2954654">
                <a:moveTo>
                  <a:pt x="3079750" y="0"/>
                </a:moveTo>
                <a:lnTo>
                  <a:pt x="0" y="0"/>
                </a:lnTo>
                <a:lnTo>
                  <a:pt x="0" y="2954401"/>
                </a:lnTo>
                <a:lnTo>
                  <a:pt x="3079750" y="2954401"/>
                </a:lnTo>
                <a:lnTo>
                  <a:pt x="307975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4318" y="1343594"/>
            <a:ext cx="3079750" cy="2954655"/>
          </a:xfrm>
          <a:custGeom>
            <a:avLst/>
            <a:gdLst/>
            <a:ahLst/>
            <a:cxnLst/>
            <a:rect l="l" t="t" r="r" b="b"/>
            <a:pathLst>
              <a:path w="3079750" h="2954654">
                <a:moveTo>
                  <a:pt x="3079749" y="0"/>
                </a:moveTo>
                <a:lnTo>
                  <a:pt x="0" y="0"/>
                </a:lnTo>
                <a:lnTo>
                  <a:pt x="0" y="2954401"/>
                </a:lnTo>
                <a:lnTo>
                  <a:pt x="3079749" y="2954401"/>
                </a:lnTo>
                <a:lnTo>
                  <a:pt x="3079749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63000" y="2225251"/>
            <a:ext cx="2586990" cy="7213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539750" marR="5080" indent="-540385">
              <a:lnSpc>
                <a:spcPts val="2600"/>
              </a:lnSpc>
              <a:spcBef>
                <a:spcPts val="420"/>
              </a:spcBef>
            </a:pPr>
            <a:r>
              <a:rPr sz="2400" dirty="0">
                <a:latin typeface="Calibri"/>
                <a:cs typeface="Calibri"/>
              </a:rPr>
              <a:t>Рабочая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программа </a:t>
            </a:r>
            <a:r>
              <a:rPr sz="2600" spc="-10" dirty="0">
                <a:latin typeface="Calibri"/>
                <a:cs typeface="Calibri"/>
              </a:rPr>
              <a:t>воспитания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94312" y="3470804"/>
            <a:ext cx="3079750" cy="2954655"/>
          </a:xfrm>
          <a:custGeom>
            <a:avLst/>
            <a:gdLst/>
            <a:ahLst/>
            <a:cxnLst/>
            <a:rect l="l" t="t" r="r" b="b"/>
            <a:pathLst>
              <a:path w="3079750" h="2954654">
                <a:moveTo>
                  <a:pt x="3079750" y="0"/>
                </a:moveTo>
                <a:lnTo>
                  <a:pt x="0" y="0"/>
                </a:lnTo>
                <a:lnTo>
                  <a:pt x="0" y="2954401"/>
                </a:lnTo>
                <a:lnTo>
                  <a:pt x="3079750" y="2954401"/>
                </a:lnTo>
                <a:lnTo>
                  <a:pt x="307975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77000" y="4114800"/>
            <a:ext cx="2667000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00330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Комплексно- тематическое </a:t>
            </a:r>
            <a:r>
              <a:rPr sz="2600" spc="-10" dirty="0">
                <a:latin typeface="Calibri"/>
                <a:cs typeface="Calibri"/>
              </a:rPr>
              <a:t>планирование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возрастам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17422" y="3581400"/>
            <a:ext cx="3079750" cy="2954655"/>
          </a:xfrm>
          <a:custGeom>
            <a:avLst/>
            <a:gdLst/>
            <a:ahLst/>
            <a:cxnLst/>
            <a:rect l="l" t="t" r="r" b="b"/>
            <a:pathLst>
              <a:path w="3079750" h="2954654">
                <a:moveTo>
                  <a:pt x="3079749" y="0"/>
                </a:moveTo>
                <a:lnTo>
                  <a:pt x="0" y="0"/>
                </a:lnTo>
                <a:lnTo>
                  <a:pt x="0" y="2954401"/>
                </a:lnTo>
                <a:lnTo>
                  <a:pt x="3079749" y="2954401"/>
                </a:lnTo>
                <a:lnTo>
                  <a:pt x="3079749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10156" y="4297679"/>
            <a:ext cx="2676243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Календарный</a:t>
            </a:r>
            <a:r>
              <a:rPr sz="26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план</a:t>
            </a:r>
            <a:endParaRPr sz="26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205740" marR="209550" algn="ctr">
              <a:lnSpc>
                <a:spcPct val="100000"/>
              </a:lnSpc>
            </a:pPr>
            <a:r>
              <a:rPr sz="2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воспитательной работы</a:t>
            </a:r>
            <a:endParaRPr sz="26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9026" y="126431"/>
            <a:ext cx="11490573" cy="967829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635"/>
              </a:spcBef>
            </a:pPr>
            <a:r>
              <a:rPr sz="3200" spc="-45" dirty="0">
                <a:latin typeface="Calibri Light"/>
                <a:cs typeface="Calibri Light"/>
              </a:rPr>
              <a:t>Образовательная </a:t>
            </a:r>
            <a:r>
              <a:rPr sz="3200" spc="-10" dirty="0">
                <a:latin typeface="Calibri Light"/>
                <a:cs typeface="Calibri Light"/>
              </a:rPr>
              <a:t>программа </a:t>
            </a:r>
            <a:r>
              <a:rPr sz="3200" spc="-30" dirty="0">
                <a:latin typeface="Calibri Light"/>
                <a:cs typeface="Calibri Light"/>
              </a:rPr>
              <a:t>включает</a:t>
            </a:r>
            <a:r>
              <a:rPr sz="3200" spc="-155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в</a:t>
            </a:r>
            <a:r>
              <a:rPr sz="3200" spc="-110" dirty="0">
                <a:latin typeface="Calibri Light"/>
                <a:cs typeface="Calibri Light"/>
              </a:rPr>
              <a:t> </a:t>
            </a:r>
            <a:r>
              <a:rPr sz="3200" spc="-20" dirty="0">
                <a:latin typeface="Calibri Light"/>
                <a:cs typeface="Calibri Light"/>
              </a:rPr>
              <a:t>себя </a:t>
            </a:r>
            <a:r>
              <a:rPr sz="3200" spc="-10" dirty="0">
                <a:latin typeface="Calibri Light"/>
                <a:cs typeface="Calibri Light"/>
              </a:rPr>
              <a:t>учебно- методическую </a:t>
            </a:r>
            <a:r>
              <a:rPr sz="3200" spc="-40" dirty="0">
                <a:latin typeface="Calibri Light"/>
                <a:cs typeface="Calibri Light"/>
              </a:rPr>
              <a:t>документацию,</a:t>
            </a:r>
            <a:r>
              <a:rPr sz="3200" spc="-150" dirty="0">
                <a:latin typeface="Calibri Light"/>
                <a:cs typeface="Calibri Light"/>
              </a:rPr>
              <a:t> </a:t>
            </a:r>
            <a:r>
              <a:rPr sz="3200" spc="-50" dirty="0">
                <a:latin typeface="Calibri Light"/>
                <a:cs typeface="Calibri Light"/>
              </a:rPr>
              <a:t>в </a:t>
            </a:r>
            <a:r>
              <a:rPr sz="3200" spc="-25" dirty="0">
                <a:latin typeface="Calibri Light"/>
                <a:cs typeface="Calibri Light"/>
              </a:rPr>
              <a:t>состав</a:t>
            </a:r>
            <a:r>
              <a:rPr sz="3200" spc="-210" dirty="0">
                <a:latin typeface="Calibri Light"/>
                <a:cs typeface="Calibri Light"/>
              </a:rPr>
              <a:t> </a:t>
            </a:r>
            <a:r>
              <a:rPr sz="3200" spc="-10" dirty="0">
                <a:latin typeface="Calibri Light"/>
                <a:cs typeface="Calibri Light"/>
              </a:rPr>
              <a:t>которой входят: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8205" y="1701058"/>
            <a:ext cx="2741295" cy="1769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10000"/>
              </a:lnSpc>
              <a:spcBef>
                <a:spcPts val="100"/>
              </a:spcBef>
            </a:pP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Примерный</a:t>
            </a:r>
            <a:r>
              <a:rPr sz="2600" spc="-6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режим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и</a:t>
            </a:r>
            <a:r>
              <a:rPr sz="26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распорядок</a:t>
            </a:r>
            <a:r>
              <a:rPr sz="26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дня</a:t>
            </a:r>
            <a:r>
              <a:rPr sz="2600" spc="6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в</a:t>
            </a:r>
            <a:r>
              <a:rPr sz="26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дошкольных группах</a:t>
            </a:r>
            <a:endParaRPr sz="26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922904" y="496951"/>
            <a:ext cx="3239770" cy="321447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wrap="square" lIns="0" tIns="3810" rIns="0" bIns="0" rtlCol="0">
            <a:spAutoFit/>
          </a:bodyPr>
          <a:lstStyle/>
          <a:p>
            <a:pPr marL="158750" marR="151130" indent="-1270" algn="ctr">
              <a:lnSpc>
                <a:spcPct val="110000"/>
              </a:lnSpc>
              <a:spcBef>
                <a:spcPts val="30"/>
              </a:spcBef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Образовательная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имеет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статус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нормативного документа</a:t>
            </a:r>
            <a:endParaRPr sz="2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(разработана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7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соответствии</a:t>
            </a:r>
            <a:endParaRPr sz="17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ФГОС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ФОП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ДО.</a:t>
            </a:r>
            <a:endParaRPr sz="1700" dirty="0">
              <a:latin typeface="Calibri"/>
              <a:cs typeface="Calibri"/>
            </a:endParaRPr>
          </a:p>
          <a:p>
            <a:pPr marL="550545" marR="542925" algn="ctr">
              <a:lnSpc>
                <a:spcPct val="110000"/>
              </a:lnSpc>
            </a:pP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Является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обязательной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исполнению</a:t>
            </a:r>
            <a:endParaRPr sz="17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МАДОУ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700" spc="-25" dirty="0" smtClean="0">
                <a:solidFill>
                  <a:srgbClr val="FFFFFF"/>
                </a:solidFill>
                <a:latin typeface="Calibri"/>
                <a:cs typeface="Calibri"/>
              </a:rPr>
              <a:t>ЦРР </a:t>
            </a:r>
            <a:r>
              <a:rPr sz="1700" dirty="0" smtClean="0">
                <a:solidFill>
                  <a:srgbClr val="FFFFFF"/>
                </a:solidFill>
                <a:latin typeface="Calibri"/>
                <a:cs typeface="Calibri"/>
              </a:rPr>
              <a:t>д/с</a:t>
            </a:r>
            <a:r>
              <a:rPr sz="1700" spc="-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№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700" spc="-25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700" spc="-25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).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31763" y="4017645"/>
            <a:ext cx="2750185" cy="26962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4450" marR="37465" indent="417195" algn="just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latin typeface="Calibri"/>
                <a:cs typeface="Calibri"/>
              </a:rPr>
              <a:t>Обеспечивает реализацию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объема</a:t>
            </a:r>
            <a:endParaRPr sz="2400">
              <a:latin typeface="Calibri"/>
              <a:cs typeface="Calibri"/>
            </a:endParaRPr>
          </a:p>
          <a:p>
            <a:pPr marL="417830" marR="410209" indent="48260" algn="just">
              <a:lnSpc>
                <a:spcPts val="2590"/>
              </a:lnSpc>
              <a:spcBef>
                <a:spcPts val="10"/>
              </a:spcBef>
            </a:pPr>
            <a:r>
              <a:rPr sz="2400" dirty="0">
                <a:latin typeface="Calibri"/>
                <a:cs typeface="Calibri"/>
              </a:rPr>
              <a:t>и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содержания дошкольного </a:t>
            </a:r>
            <a:r>
              <a:rPr sz="2400" dirty="0">
                <a:latin typeface="Calibri"/>
                <a:cs typeface="Calibri"/>
              </a:rPr>
              <a:t>образования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415"/>
              </a:lnSpc>
            </a:pPr>
            <a:r>
              <a:rPr sz="2400" spc="-10" dirty="0">
                <a:latin typeface="Calibri"/>
                <a:cs typeface="Calibri"/>
              </a:rPr>
              <a:t>планируемые</a:t>
            </a:r>
            <a:endParaRPr sz="2400">
              <a:latin typeface="Calibri"/>
              <a:cs typeface="Calibri"/>
            </a:endParaRPr>
          </a:p>
          <a:p>
            <a:pPr marL="12065" marR="5080" algn="ctr">
              <a:lnSpc>
                <a:spcPts val="2590"/>
              </a:lnSpc>
              <a:spcBef>
                <a:spcPts val="180"/>
              </a:spcBef>
            </a:pPr>
            <a:r>
              <a:rPr sz="2400" spc="-20" dirty="0">
                <a:latin typeface="Calibri"/>
                <a:cs typeface="Calibri"/>
              </a:rPr>
              <a:t>результаты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освоения </a:t>
            </a:r>
            <a:r>
              <a:rPr sz="2400" dirty="0">
                <a:latin typeface="Calibri"/>
                <a:cs typeface="Calibri"/>
              </a:rPr>
              <a:t>ФОП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ДО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315" y="3868369"/>
            <a:ext cx="2757170" cy="2696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735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Реализует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создание</a:t>
            </a:r>
            <a:endParaRPr sz="2400">
              <a:latin typeface="Calibri"/>
              <a:cs typeface="Calibri"/>
            </a:endParaRPr>
          </a:p>
          <a:p>
            <a:pPr marL="1270" algn="ctr">
              <a:lnSpc>
                <a:spcPts val="2590"/>
              </a:lnSpc>
            </a:pPr>
            <a:r>
              <a:rPr sz="2400" spc="-10" dirty="0">
                <a:latin typeface="Calibri"/>
                <a:cs typeface="Calibri"/>
              </a:rPr>
              <a:t>единого</a:t>
            </a:r>
            <a:endParaRPr sz="2400">
              <a:latin typeface="Calibri"/>
              <a:cs typeface="Calibri"/>
            </a:endParaRPr>
          </a:p>
          <a:p>
            <a:pPr marL="201295" marR="189865" algn="ctr">
              <a:lnSpc>
                <a:spcPts val="2590"/>
              </a:lnSpc>
              <a:spcBef>
                <a:spcPts val="185"/>
              </a:spcBef>
            </a:pPr>
            <a:r>
              <a:rPr sz="2400" spc="-10" dirty="0">
                <a:latin typeface="Calibri"/>
                <a:cs typeface="Calibri"/>
              </a:rPr>
              <a:t>образовательного пространства</a:t>
            </a:r>
            <a:endParaRPr sz="2400">
              <a:latin typeface="Calibri"/>
              <a:cs typeface="Calibri"/>
            </a:endParaRPr>
          </a:p>
          <a:p>
            <a:pPr marL="1270" algn="ctr">
              <a:lnSpc>
                <a:spcPts val="2415"/>
              </a:lnSpc>
            </a:pPr>
            <a:r>
              <a:rPr sz="2400" spc="-10" dirty="0">
                <a:latin typeface="Calibri"/>
                <a:cs typeface="Calibri"/>
              </a:rPr>
              <a:t>воспитания</a:t>
            </a:r>
            <a:endParaRPr sz="2400">
              <a:latin typeface="Calibri"/>
              <a:cs typeface="Calibri"/>
            </a:endParaRPr>
          </a:p>
          <a:p>
            <a:pPr marL="202565" marR="194310" indent="635" algn="ctr">
              <a:lnSpc>
                <a:spcPts val="2590"/>
              </a:lnSpc>
              <a:spcBef>
                <a:spcPts val="185"/>
              </a:spcBef>
            </a:pPr>
            <a:r>
              <a:rPr sz="2400" dirty="0">
                <a:latin typeface="Calibri"/>
                <a:cs typeface="Calibri"/>
              </a:rPr>
              <a:t>и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обучения воспитанников</a:t>
            </a:r>
            <a:r>
              <a:rPr sz="2400" spc="-25" dirty="0">
                <a:latin typeface="Calibri"/>
                <a:cs typeface="Calibri"/>
              </a:rPr>
              <a:t> до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555"/>
              </a:lnSpc>
            </a:pPr>
            <a:r>
              <a:rPr sz="2400" spc="-10" dirty="0">
                <a:latin typeface="Calibri"/>
                <a:cs typeface="Calibri"/>
              </a:rPr>
              <a:t>поступления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20" dirty="0">
                <a:latin typeface="Calibri"/>
                <a:cs typeface="Calibri"/>
              </a:rPr>
              <a:t> школу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13393" y="559816"/>
            <a:ext cx="3079115" cy="33731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wrap="square" lIns="0" tIns="30480" rIns="0" bIns="0" rtlCol="0">
            <a:spAutoFit/>
          </a:bodyPr>
          <a:lstStyle/>
          <a:p>
            <a:pPr marL="336550" marR="325755" indent="-635" algn="ctr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Ориентирована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приобщение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традиционным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духовно- нравственным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и</a:t>
            </a:r>
            <a:endParaRPr sz="1800">
              <a:latin typeface="Calibri"/>
              <a:cs typeface="Calibri"/>
            </a:endParaRPr>
          </a:p>
          <a:p>
            <a:pPr marL="182245" marR="171450" algn="ctr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соцокультурным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ценностям российского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народа,</a:t>
            </a:r>
            <a:endParaRPr sz="1800">
              <a:latin typeface="Calibri"/>
              <a:cs typeface="Calibri"/>
            </a:endParaRPr>
          </a:p>
          <a:p>
            <a:pPr marL="185420" marR="173990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воспитание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подрастающего поколения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как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знающего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уважающего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историю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245110" marR="238125" indent="3810" algn="ctr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культуру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своей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семьи, большой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малой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Родины.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739008" y="10160"/>
            <a:ext cx="67157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Calibri"/>
                <a:cs typeface="Calibri"/>
              </a:rPr>
              <a:t>Особенности</a:t>
            </a:r>
            <a:r>
              <a:rPr sz="2800" b="1" spc="-1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образовательной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программы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2050" name="Picture 2" descr="https://avatars.mds.yandex.net/i?id=b4e6dd25ae709bca1579964d6ed6e2084694c2be-9211239-images-thumbs&amp;n=1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6" r="17724"/>
          <a:stretch/>
        </p:blipFill>
        <p:spPr bwMode="auto">
          <a:xfrm>
            <a:off x="48776" y="595024"/>
            <a:ext cx="27432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ject 1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4017645"/>
            <a:ext cx="2991388" cy="2663972"/>
          </a:xfrm>
          <a:prstGeom prst="rect">
            <a:avLst/>
          </a:prstGeom>
        </p:spPr>
      </p:pic>
      <p:pic>
        <p:nvPicPr>
          <p:cNvPr id="15" name="object 40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1763" y="661398"/>
            <a:ext cx="2688346" cy="3264553"/>
          </a:xfrm>
          <a:prstGeom prst="rect">
            <a:avLst/>
          </a:prstGeom>
        </p:spPr>
      </p:pic>
      <p:pic>
        <p:nvPicPr>
          <p:cNvPr id="16" name="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20200" y="4068004"/>
            <a:ext cx="2895600" cy="24965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550506" y="2343785"/>
            <a:ext cx="11113135" cy="3615690"/>
          </a:xfrm>
          <a:custGeom>
            <a:avLst/>
            <a:gdLst/>
            <a:ahLst/>
            <a:cxnLst/>
            <a:rect l="l" t="t" r="r" b="b"/>
            <a:pathLst>
              <a:path w="11113135" h="3615690">
                <a:moveTo>
                  <a:pt x="10751223" y="0"/>
                </a:moveTo>
                <a:lnTo>
                  <a:pt x="361518" y="0"/>
                </a:lnTo>
                <a:lnTo>
                  <a:pt x="312463" y="3301"/>
                </a:lnTo>
                <a:lnTo>
                  <a:pt x="265413" y="12918"/>
                </a:lnTo>
                <a:lnTo>
                  <a:pt x="220800" y="28420"/>
                </a:lnTo>
                <a:lnTo>
                  <a:pt x="179054" y="49374"/>
                </a:lnTo>
                <a:lnTo>
                  <a:pt x="140607" y="75351"/>
                </a:lnTo>
                <a:lnTo>
                  <a:pt x="105887" y="105918"/>
                </a:lnTo>
                <a:lnTo>
                  <a:pt x="75328" y="140644"/>
                </a:lnTo>
                <a:lnTo>
                  <a:pt x="49358" y="179098"/>
                </a:lnTo>
                <a:lnTo>
                  <a:pt x="28410" y="220849"/>
                </a:lnTo>
                <a:lnTo>
                  <a:pt x="12914" y="265465"/>
                </a:lnTo>
                <a:lnTo>
                  <a:pt x="3300" y="312515"/>
                </a:lnTo>
                <a:lnTo>
                  <a:pt x="0" y="361568"/>
                </a:lnTo>
                <a:lnTo>
                  <a:pt x="0" y="3253740"/>
                </a:lnTo>
                <a:lnTo>
                  <a:pt x="3300" y="3302794"/>
                </a:lnTo>
                <a:lnTo>
                  <a:pt x="12914" y="3349844"/>
                </a:lnTo>
                <a:lnTo>
                  <a:pt x="28410" y="3394457"/>
                </a:lnTo>
                <a:lnTo>
                  <a:pt x="49358" y="3436203"/>
                </a:lnTo>
                <a:lnTo>
                  <a:pt x="75328" y="3474651"/>
                </a:lnTo>
                <a:lnTo>
                  <a:pt x="105887" y="3509370"/>
                </a:lnTo>
                <a:lnTo>
                  <a:pt x="140607" y="3539930"/>
                </a:lnTo>
                <a:lnTo>
                  <a:pt x="179054" y="3565899"/>
                </a:lnTo>
                <a:lnTo>
                  <a:pt x="220800" y="3586847"/>
                </a:lnTo>
                <a:lnTo>
                  <a:pt x="265413" y="3602344"/>
                </a:lnTo>
                <a:lnTo>
                  <a:pt x="312463" y="3611957"/>
                </a:lnTo>
                <a:lnTo>
                  <a:pt x="361518" y="3615258"/>
                </a:lnTo>
                <a:lnTo>
                  <a:pt x="10751223" y="3615258"/>
                </a:lnTo>
                <a:lnTo>
                  <a:pt x="10800276" y="3611957"/>
                </a:lnTo>
                <a:lnTo>
                  <a:pt x="10847326" y="3602344"/>
                </a:lnTo>
                <a:lnTo>
                  <a:pt x="10891943" y="3586847"/>
                </a:lnTo>
                <a:lnTo>
                  <a:pt x="10933693" y="3565899"/>
                </a:lnTo>
                <a:lnTo>
                  <a:pt x="10972147" y="3539930"/>
                </a:lnTo>
                <a:lnTo>
                  <a:pt x="11006874" y="3509370"/>
                </a:lnTo>
                <a:lnTo>
                  <a:pt x="11037440" y="3474651"/>
                </a:lnTo>
                <a:lnTo>
                  <a:pt x="11063417" y="3436203"/>
                </a:lnTo>
                <a:lnTo>
                  <a:pt x="11084371" y="3394457"/>
                </a:lnTo>
                <a:lnTo>
                  <a:pt x="11099873" y="3349844"/>
                </a:lnTo>
                <a:lnTo>
                  <a:pt x="11109490" y="3302794"/>
                </a:lnTo>
                <a:lnTo>
                  <a:pt x="11112792" y="3253740"/>
                </a:lnTo>
                <a:lnTo>
                  <a:pt x="11112792" y="361568"/>
                </a:lnTo>
                <a:lnTo>
                  <a:pt x="11109490" y="312515"/>
                </a:lnTo>
                <a:lnTo>
                  <a:pt x="11099873" y="265465"/>
                </a:lnTo>
                <a:lnTo>
                  <a:pt x="11084371" y="220849"/>
                </a:lnTo>
                <a:lnTo>
                  <a:pt x="11063417" y="179098"/>
                </a:lnTo>
                <a:lnTo>
                  <a:pt x="11037440" y="140644"/>
                </a:lnTo>
                <a:lnTo>
                  <a:pt x="11006874" y="105918"/>
                </a:lnTo>
                <a:lnTo>
                  <a:pt x="10972147" y="75351"/>
                </a:lnTo>
                <a:lnTo>
                  <a:pt x="10933693" y="49374"/>
                </a:lnTo>
                <a:lnTo>
                  <a:pt x="10891943" y="28420"/>
                </a:lnTo>
                <a:lnTo>
                  <a:pt x="10847326" y="12918"/>
                </a:lnTo>
                <a:lnTo>
                  <a:pt x="10800276" y="3301"/>
                </a:lnTo>
                <a:lnTo>
                  <a:pt x="10751223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idx="1"/>
          </p:nvPr>
        </p:nvSpPr>
        <p:spPr>
          <a:xfrm>
            <a:off x="1066800" y="3048000"/>
            <a:ext cx="10363200" cy="230883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0" marR="5080" indent="0" algn="ctr">
              <a:lnSpc>
                <a:spcPct val="91600"/>
              </a:lnSpc>
              <a:spcBef>
                <a:spcPts val="340"/>
              </a:spcBef>
              <a:buNone/>
            </a:pPr>
            <a:r>
              <a:rPr sz="2000" spc="-1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Разностороннее</a:t>
            </a:r>
            <a:r>
              <a:rPr sz="2000" spc="-5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</a:t>
            </a:r>
            <a:r>
              <a:rPr sz="2000" spc="-4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детей</a:t>
            </a:r>
            <a:r>
              <a:rPr sz="2000" spc="-4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spc="-1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дошкольного</a:t>
            </a:r>
            <a:r>
              <a:rPr sz="2000" spc="-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возраста</a:t>
            </a:r>
            <a:r>
              <a:rPr sz="2000" spc="-4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r>
              <a:rPr sz="2000" spc="-4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учетом</a:t>
            </a:r>
            <a:r>
              <a:rPr sz="2000" spc="-5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их</a:t>
            </a:r>
            <a:r>
              <a:rPr sz="2000" spc="-4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возрастных</a:t>
            </a:r>
            <a:r>
              <a:rPr sz="2000" spc="-5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spc="-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sz="2000" spc="-2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индивидуальных</a:t>
            </a:r>
            <a:r>
              <a:rPr sz="2000" spc="-8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особенностей,</a:t>
            </a:r>
            <a:r>
              <a:rPr sz="2000" spc="-5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r>
              <a:rPr sz="2000" spc="-6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том</a:t>
            </a:r>
            <a:r>
              <a:rPr sz="2000" spc="-6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числе</a:t>
            </a:r>
            <a:r>
              <a:rPr sz="2000" spc="-6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достижение</a:t>
            </a:r>
            <a:r>
              <a:rPr sz="2000" spc="-6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детьми</a:t>
            </a:r>
            <a:r>
              <a:rPr sz="2000" spc="-5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spc="-1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дошкольного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возраста</a:t>
            </a:r>
            <a:r>
              <a:rPr sz="2000" spc="-6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уровня</a:t>
            </a:r>
            <a:r>
              <a:rPr sz="2000" spc="-3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развития,</a:t>
            </a:r>
            <a:r>
              <a:rPr sz="2000" spc="-4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spc="-1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необходимого</a:t>
            </a:r>
            <a:r>
              <a:rPr sz="2000" spc="-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sz="2000" spc="-3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spc="-1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достаточного</a:t>
            </a:r>
            <a:r>
              <a:rPr sz="2000" spc="-3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для</a:t>
            </a:r>
            <a:r>
              <a:rPr sz="2000" spc="-4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успешного</a:t>
            </a:r>
            <a:r>
              <a:rPr sz="2000" spc="-6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spc="-1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освоения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ими</a:t>
            </a:r>
            <a:r>
              <a:rPr sz="2000" spc="-8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spc="-1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образовательных</a:t>
            </a:r>
            <a:r>
              <a:rPr sz="2000" spc="-8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</a:t>
            </a:r>
            <a:r>
              <a:rPr sz="2000" spc="-6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начального</a:t>
            </a:r>
            <a:r>
              <a:rPr sz="2000" spc="-7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общего</a:t>
            </a:r>
            <a:r>
              <a:rPr sz="2000" spc="-7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образования,</a:t>
            </a:r>
            <a:r>
              <a:rPr sz="2000" spc="-8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</a:t>
            </a:r>
            <a:r>
              <a:rPr sz="2000" spc="-7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spc="-1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основе индивидуального</a:t>
            </a:r>
            <a:r>
              <a:rPr sz="2000" spc="-8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spc="-1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подхода</a:t>
            </a:r>
            <a:r>
              <a:rPr sz="2000" spc="-4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</a:t>
            </a:r>
            <a:r>
              <a:rPr sz="2000" spc="-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детям</a:t>
            </a:r>
            <a:r>
              <a:rPr sz="2000" spc="-5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spc="-1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дошкольного</a:t>
            </a:r>
            <a:r>
              <a:rPr sz="2000" spc="-5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возраста</a:t>
            </a:r>
            <a:r>
              <a:rPr sz="2000" spc="-5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sz="2000" spc="-6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spc="-1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специфичных</a:t>
            </a:r>
            <a:r>
              <a:rPr sz="2000" spc="-5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spc="-25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для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детей</a:t>
            </a:r>
            <a:r>
              <a:rPr sz="2000" spc="-6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spc="-1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дошкольного</a:t>
            </a:r>
            <a:r>
              <a:rPr sz="2000" spc="-5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возраста</a:t>
            </a:r>
            <a:r>
              <a:rPr sz="2000" spc="-5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видов</a:t>
            </a:r>
            <a:r>
              <a:rPr sz="2000" spc="-5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spc="-1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деятельности</a:t>
            </a:r>
            <a:r>
              <a:rPr sz="2000" spc="-5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</a:t>
            </a:r>
            <a:r>
              <a:rPr sz="2000" spc="-5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основе</a:t>
            </a:r>
            <a:r>
              <a:rPr sz="2000" spc="-4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spc="-1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духовно- нравственных</a:t>
            </a:r>
            <a:r>
              <a:rPr sz="2000" spc="-12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ценностей</a:t>
            </a:r>
            <a:r>
              <a:rPr sz="2000" spc="-8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российского</a:t>
            </a:r>
            <a:r>
              <a:rPr sz="2000" spc="-8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народа,</a:t>
            </a:r>
            <a:r>
              <a:rPr sz="2000" spc="-8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исторических</a:t>
            </a:r>
            <a:r>
              <a:rPr sz="2000" spc="-9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sz="2000" spc="-8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spc="-1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национально-</a:t>
            </a:r>
            <a:r>
              <a:rPr sz="2000" spc="-25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культурных</a:t>
            </a:r>
            <a:r>
              <a:rPr sz="2000" spc="-6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spc="-1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традиций.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12609" y="438530"/>
            <a:ext cx="10224135" cy="1852295"/>
            <a:chOff x="912609" y="438530"/>
            <a:chExt cx="10224135" cy="1852295"/>
          </a:xfrm>
          <a:solidFill>
            <a:schemeClr val="accent5">
              <a:lumMod val="75000"/>
            </a:schemeClr>
          </a:solidFill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4094" y="1255648"/>
              <a:ext cx="118873" cy="110489"/>
            </a:xfrm>
            <a:prstGeom prst="rect">
              <a:avLst/>
            </a:prstGeom>
            <a:grpFill/>
          </p:spPr>
        </p:pic>
        <p:sp>
          <p:nvSpPr>
            <p:cNvPr id="10" name="object 10"/>
            <p:cNvSpPr/>
            <p:nvPr/>
          </p:nvSpPr>
          <p:spPr>
            <a:xfrm>
              <a:off x="912609" y="438530"/>
              <a:ext cx="10224135" cy="1852295"/>
            </a:xfrm>
            <a:custGeom>
              <a:avLst/>
              <a:gdLst/>
              <a:ahLst/>
              <a:cxnLst/>
              <a:rect l="l" t="t" r="r" b="b"/>
              <a:pathLst>
                <a:path w="10224135" h="1852295">
                  <a:moveTo>
                    <a:pt x="9297809" y="0"/>
                  </a:moveTo>
                  <a:lnTo>
                    <a:pt x="9297809" y="462915"/>
                  </a:lnTo>
                  <a:lnTo>
                    <a:pt x="925842" y="462915"/>
                  </a:lnTo>
                  <a:lnTo>
                    <a:pt x="925842" y="0"/>
                  </a:lnTo>
                  <a:lnTo>
                    <a:pt x="0" y="925830"/>
                  </a:lnTo>
                  <a:lnTo>
                    <a:pt x="925842" y="1851787"/>
                  </a:lnTo>
                  <a:lnTo>
                    <a:pt x="925842" y="1388872"/>
                  </a:lnTo>
                  <a:lnTo>
                    <a:pt x="9297809" y="1388872"/>
                  </a:lnTo>
                  <a:lnTo>
                    <a:pt x="9297809" y="1851787"/>
                  </a:lnTo>
                  <a:lnTo>
                    <a:pt x="10223766" y="925830"/>
                  </a:lnTo>
                  <a:lnTo>
                    <a:pt x="929780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362200" y="110306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ЦЕЛЬ ОБРАЗОВАТЕЛЬНОЙ ПРОГРАММЫ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06129" y="1416938"/>
            <a:ext cx="3079750" cy="2954655"/>
          </a:xfrm>
          <a:custGeom>
            <a:avLst/>
            <a:gdLst/>
            <a:ahLst/>
            <a:cxnLst/>
            <a:rect l="l" t="t" r="r" b="b"/>
            <a:pathLst>
              <a:path w="3079750" h="2954654">
                <a:moveTo>
                  <a:pt x="3079750" y="0"/>
                </a:moveTo>
                <a:lnTo>
                  <a:pt x="0" y="0"/>
                </a:lnTo>
                <a:lnTo>
                  <a:pt x="0" y="2954401"/>
                </a:lnTo>
                <a:lnTo>
                  <a:pt x="3079750" y="2954401"/>
                </a:lnTo>
                <a:lnTo>
                  <a:pt x="307975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21826" y="1886153"/>
            <a:ext cx="285115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637540" marR="5080" indent="-624840">
              <a:lnSpc>
                <a:spcPts val="3460"/>
              </a:lnSpc>
              <a:spcBef>
                <a:spcPts val="535"/>
              </a:spcBef>
            </a:pPr>
            <a:r>
              <a:rPr sz="3200" spc="-10" dirty="0">
                <a:latin typeface="Calibri"/>
                <a:cs typeface="Calibri"/>
              </a:rPr>
              <a:t>Познавательное развитие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8948" y="1416938"/>
            <a:ext cx="3413125" cy="2954655"/>
          </a:xfrm>
          <a:custGeom>
            <a:avLst/>
            <a:gdLst/>
            <a:ahLst/>
            <a:cxnLst/>
            <a:rect l="l" t="t" r="r" b="b"/>
            <a:pathLst>
              <a:path w="3413125" h="2954654">
                <a:moveTo>
                  <a:pt x="3413125" y="0"/>
                </a:moveTo>
                <a:lnTo>
                  <a:pt x="0" y="0"/>
                </a:lnTo>
                <a:lnTo>
                  <a:pt x="0" y="2954401"/>
                </a:lnTo>
                <a:lnTo>
                  <a:pt x="3413125" y="2954401"/>
                </a:lnTo>
                <a:lnTo>
                  <a:pt x="3413125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6613" y="1831289"/>
            <a:ext cx="3178810" cy="13919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650"/>
              </a:lnSpc>
              <a:spcBef>
                <a:spcPts val="105"/>
              </a:spcBef>
            </a:pPr>
            <a:r>
              <a:rPr sz="3200" spc="-10" dirty="0">
                <a:latin typeface="Calibri"/>
                <a:cs typeface="Calibri"/>
              </a:rPr>
              <a:t>Социально-</a:t>
            </a:r>
            <a:endParaRPr sz="3200" dirty="0">
              <a:latin typeface="Calibri"/>
              <a:cs typeface="Calibri"/>
            </a:endParaRPr>
          </a:p>
          <a:p>
            <a:pPr marL="12065" marR="5080" algn="ctr">
              <a:lnSpc>
                <a:spcPts val="3460"/>
              </a:lnSpc>
              <a:spcBef>
                <a:spcPts val="240"/>
              </a:spcBef>
            </a:pPr>
            <a:r>
              <a:rPr sz="3200" spc="-10" dirty="0">
                <a:latin typeface="Calibri"/>
                <a:cs typeface="Calibri"/>
              </a:rPr>
              <a:t>коммуникативное развитие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04334" y="1422908"/>
            <a:ext cx="3079750" cy="2954655"/>
          </a:xfrm>
          <a:custGeom>
            <a:avLst/>
            <a:gdLst/>
            <a:ahLst/>
            <a:cxnLst/>
            <a:rect l="l" t="t" r="r" b="b"/>
            <a:pathLst>
              <a:path w="3079750" h="2954654">
                <a:moveTo>
                  <a:pt x="3079750" y="0"/>
                </a:moveTo>
                <a:lnTo>
                  <a:pt x="0" y="0"/>
                </a:lnTo>
                <a:lnTo>
                  <a:pt x="0" y="2954401"/>
                </a:lnTo>
                <a:lnTo>
                  <a:pt x="3079750" y="2954401"/>
                </a:lnTo>
                <a:lnTo>
                  <a:pt x="307975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15837" y="2164090"/>
            <a:ext cx="160083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80645">
              <a:lnSpc>
                <a:spcPts val="3460"/>
              </a:lnSpc>
              <a:spcBef>
                <a:spcPts val="535"/>
              </a:spcBef>
            </a:pPr>
            <a:r>
              <a:rPr sz="3200" spc="-10" dirty="0">
                <a:latin typeface="Calibri"/>
                <a:cs typeface="Calibri"/>
              </a:rPr>
              <a:t>Речевое развитие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70823" y="3849208"/>
            <a:ext cx="3079750" cy="2954655"/>
          </a:xfrm>
          <a:custGeom>
            <a:avLst/>
            <a:gdLst/>
            <a:ahLst/>
            <a:cxnLst/>
            <a:rect l="l" t="t" r="r" b="b"/>
            <a:pathLst>
              <a:path w="3079750" h="2954654">
                <a:moveTo>
                  <a:pt x="3079750" y="0"/>
                </a:moveTo>
                <a:lnTo>
                  <a:pt x="0" y="0"/>
                </a:lnTo>
                <a:lnTo>
                  <a:pt x="0" y="2954401"/>
                </a:lnTo>
                <a:lnTo>
                  <a:pt x="3079750" y="2954401"/>
                </a:lnTo>
                <a:lnTo>
                  <a:pt x="307975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05760" y="4441697"/>
            <a:ext cx="2809875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ctr">
              <a:lnSpc>
                <a:spcPts val="3460"/>
              </a:lnSpc>
              <a:spcBef>
                <a:spcPts val="535"/>
              </a:spcBef>
            </a:pPr>
            <a:r>
              <a:rPr sz="32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Художественно- </a:t>
            </a:r>
            <a:r>
              <a:rPr sz="32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эстетическое</a:t>
            </a:r>
            <a:endParaRPr sz="32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algn="ctr">
              <a:lnSpc>
                <a:spcPts val="3404"/>
              </a:lnSpc>
            </a:pPr>
            <a:r>
              <a:rPr sz="32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развитие</a:t>
            </a:r>
            <a:endParaRPr sz="32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85800" y="220437"/>
            <a:ext cx="10972800" cy="11849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44780" marR="5080" indent="644525">
              <a:lnSpc>
                <a:spcPts val="4320"/>
              </a:lnSpc>
              <a:spcBef>
                <a:spcPts val="640"/>
              </a:spcBef>
            </a:pPr>
            <a:r>
              <a:rPr sz="4000" spc="-40" dirty="0"/>
              <a:t>Содержание</a:t>
            </a:r>
            <a:r>
              <a:rPr sz="4000" spc="-145" dirty="0"/>
              <a:t> </a:t>
            </a:r>
            <a:r>
              <a:rPr sz="4000" spc="-45" dirty="0"/>
              <a:t>образовательной</a:t>
            </a:r>
            <a:r>
              <a:rPr sz="4000" spc="-130" dirty="0"/>
              <a:t> </a:t>
            </a:r>
            <a:r>
              <a:rPr sz="4000" spc="-10" dirty="0"/>
              <a:t>программы </a:t>
            </a:r>
            <a:r>
              <a:rPr sz="4000" spc="-35" dirty="0"/>
              <a:t>реализуется</a:t>
            </a:r>
            <a:r>
              <a:rPr sz="4000" spc="-165" dirty="0"/>
              <a:t> </a:t>
            </a:r>
            <a:r>
              <a:rPr sz="4000" dirty="0"/>
              <a:t>по</a:t>
            </a:r>
            <a:r>
              <a:rPr sz="4000" spc="-125" dirty="0"/>
              <a:t> </a:t>
            </a:r>
            <a:r>
              <a:rPr sz="4000" dirty="0"/>
              <a:t>пяти</a:t>
            </a:r>
            <a:r>
              <a:rPr sz="4000" spc="-150" dirty="0"/>
              <a:t> </a:t>
            </a:r>
            <a:r>
              <a:rPr sz="4000" spc="-45" dirty="0"/>
              <a:t>образовательным</a:t>
            </a:r>
            <a:r>
              <a:rPr sz="4000" spc="-170" dirty="0"/>
              <a:t> </a:t>
            </a:r>
            <a:r>
              <a:rPr sz="4000" spc="-10" dirty="0"/>
              <a:t>областям</a:t>
            </a:r>
            <a:endParaRPr sz="4000" dirty="0"/>
          </a:p>
        </p:txBody>
      </p:sp>
      <p:sp>
        <p:nvSpPr>
          <p:cNvPr id="4" name="object 4"/>
          <p:cNvSpPr/>
          <p:nvPr/>
        </p:nvSpPr>
        <p:spPr>
          <a:xfrm>
            <a:off x="6819519" y="3855677"/>
            <a:ext cx="3079750" cy="2954655"/>
          </a:xfrm>
          <a:custGeom>
            <a:avLst/>
            <a:gdLst/>
            <a:ahLst/>
            <a:cxnLst/>
            <a:rect l="l" t="t" r="r" b="b"/>
            <a:pathLst>
              <a:path w="3079750" h="2954654">
                <a:moveTo>
                  <a:pt x="3079750" y="0"/>
                </a:moveTo>
                <a:lnTo>
                  <a:pt x="0" y="0"/>
                </a:lnTo>
                <a:lnTo>
                  <a:pt x="0" y="2954401"/>
                </a:lnTo>
                <a:lnTo>
                  <a:pt x="3079750" y="2954401"/>
                </a:lnTo>
                <a:lnTo>
                  <a:pt x="307975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16089" y="4668431"/>
            <a:ext cx="2086610" cy="9662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55270" marR="5080" indent="-242570">
              <a:lnSpc>
                <a:spcPts val="3460"/>
              </a:lnSpc>
              <a:spcBef>
                <a:spcPts val="535"/>
              </a:spcBef>
            </a:pPr>
            <a:r>
              <a:rPr sz="32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Физическое развитие</a:t>
            </a:r>
            <a:endParaRPr sz="32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14"/>
          <p:cNvGrpSpPr/>
          <p:nvPr/>
        </p:nvGrpSpPr>
        <p:grpSpPr>
          <a:xfrm>
            <a:off x="1143000" y="230351"/>
            <a:ext cx="10399853" cy="1763650"/>
            <a:chOff x="1106347" y="217550"/>
            <a:chExt cx="10289540" cy="2046605"/>
          </a:xfrm>
          <a:solidFill>
            <a:schemeClr val="accent5">
              <a:lumMod val="60000"/>
              <a:lumOff val="40000"/>
            </a:schemeClr>
          </a:solidFill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9480" y="1647667"/>
              <a:ext cx="182448" cy="114711"/>
            </a:xfrm>
            <a:prstGeom prst="rect">
              <a:avLst/>
            </a:prstGeom>
            <a:grpFill/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3130" y="1641220"/>
              <a:ext cx="195199" cy="128650"/>
            </a:xfrm>
            <a:prstGeom prst="rect">
              <a:avLst/>
            </a:prstGeom>
            <a:grpFill/>
          </p:spPr>
        </p:pic>
        <p:sp>
          <p:nvSpPr>
            <p:cNvPr id="17" name="object 17"/>
            <p:cNvSpPr/>
            <p:nvPr/>
          </p:nvSpPr>
          <p:spPr>
            <a:xfrm>
              <a:off x="1112697" y="223900"/>
              <a:ext cx="10276840" cy="2033905"/>
            </a:xfrm>
            <a:custGeom>
              <a:avLst/>
              <a:gdLst/>
              <a:ahLst/>
              <a:cxnLst/>
              <a:rect l="l" t="t" r="r" b="b"/>
              <a:pathLst>
                <a:path w="10276840" h="2033905">
                  <a:moveTo>
                    <a:pt x="9259265" y="0"/>
                  </a:moveTo>
                  <a:lnTo>
                    <a:pt x="9259265" y="508508"/>
                  </a:lnTo>
                  <a:lnTo>
                    <a:pt x="1016965" y="508508"/>
                  </a:lnTo>
                  <a:lnTo>
                    <a:pt x="1016965" y="0"/>
                  </a:lnTo>
                  <a:lnTo>
                    <a:pt x="0" y="1017015"/>
                  </a:lnTo>
                  <a:lnTo>
                    <a:pt x="1016965" y="2033904"/>
                  </a:lnTo>
                  <a:lnTo>
                    <a:pt x="1016965" y="1525397"/>
                  </a:lnTo>
                  <a:lnTo>
                    <a:pt x="9259265" y="1525397"/>
                  </a:lnTo>
                  <a:lnTo>
                    <a:pt x="9259265" y="2033904"/>
                  </a:lnTo>
                  <a:lnTo>
                    <a:pt x="10276281" y="1017015"/>
                  </a:lnTo>
                  <a:lnTo>
                    <a:pt x="925926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12697" y="223900"/>
              <a:ext cx="10276840" cy="2033905"/>
            </a:xfrm>
            <a:custGeom>
              <a:avLst/>
              <a:gdLst/>
              <a:ahLst/>
              <a:cxnLst/>
              <a:rect l="l" t="t" r="r" b="b"/>
              <a:pathLst>
                <a:path w="10276840" h="2033905">
                  <a:moveTo>
                    <a:pt x="0" y="1017015"/>
                  </a:moveTo>
                  <a:lnTo>
                    <a:pt x="1016965" y="0"/>
                  </a:lnTo>
                  <a:lnTo>
                    <a:pt x="1016965" y="508508"/>
                  </a:lnTo>
                  <a:lnTo>
                    <a:pt x="9259265" y="508508"/>
                  </a:lnTo>
                  <a:lnTo>
                    <a:pt x="9259265" y="0"/>
                  </a:lnTo>
                  <a:lnTo>
                    <a:pt x="10276281" y="1017015"/>
                  </a:lnTo>
                  <a:lnTo>
                    <a:pt x="9259265" y="2033904"/>
                  </a:lnTo>
                  <a:lnTo>
                    <a:pt x="9259265" y="1525397"/>
                  </a:lnTo>
                  <a:lnTo>
                    <a:pt x="1016965" y="1525397"/>
                  </a:lnTo>
                  <a:lnTo>
                    <a:pt x="1016965" y="2033904"/>
                  </a:lnTo>
                  <a:lnTo>
                    <a:pt x="0" y="1017015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209800" y="781634"/>
            <a:ext cx="8305800" cy="51744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096135" marR="5080" indent="-2084070">
              <a:lnSpc>
                <a:spcPts val="3460"/>
              </a:lnSpc>
              <a:spcBef>
                <a:spcPts val="535"/>
              </a:spcBef>
            </a:pPr>
            <a:r>
              <a:rPr sz="3200" spc="-45" dirty="0"/>
              <a:t>Образовательные</a:t>
            </a:r>
            <a:r>
              <a:rPr sz="3200" spc="-95" dirty="0"/>
              <a:t> </a:t>
            </a:r>
            <a:r>
              <a:rPr sz="3200" spc="-25" dirty="0"/>
              <a:t>задачи,</a:t>
            </a:r>
            <a:r>
              <a:rPr sz="3200" spc="-65" dirty="0"/>
              <a:t> </a:t>
            </a:r>
            <a:r>
              <a:rPr sz="3200" spc="-10" dirty="0"/>
              <a:t>решаются </a:t>
            </a:r>
            <a:r>
              <a:rPr sz="3200" dirty="0"/>
              <a:t>в</a:t>
            </a:r>
            <a:r>
              <a:rPr sz="3200" spc="-85" dirty="0"/>
              <a:t> </a:t>
            </a:r>
            <a:r>
              <a:rPr sz="3200" spc="-10" dirty="0"/>
              <a:t>процессе:</a:t>
            </a:r>
            <a:endParaRPr sz="3200" dirty="0"/>
          </a:p>
        </p:txBody>
      </p:sp>
      <p:grpSp>
        <p:nvGrpSpPr>
          <p:cNvPr id="20" name="object 3"/>
          <p:cNvGrpSpPr/>
          <p:nvPr/>
        </p:nvGrpSpPr>
        <p:grpSpPr>
          <a:xfrm>
            <a:off x="647505" y="2021897"/>
            <a:ext cx="3124200" cy="4640871"/>
            <a:chOff x="298704" y="2811779"/>
            <a:chExt cx="2048510" cy="4137660"/>
          </a:xfrm>
          <a:solidFill>
            <a:schemeClr val="accent5">
              <a:lumMod val="75000"/>
            </a:schemeClr>
          </a:solidFill>
        </p:grpSpPr>
        <p:pic>
          <p:nvPicPr>
            <p:cNvPr id="21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4" y="2811779"/>
              <a:ext cx="2048256" cy="4137660"/>
            </a:xfrm>
            <a:prstGeom prst="rect">
              <a:avLst/>
            </a:prstGeom>
            <a:grpFill/>
          </p:spPr>
        </p:pic>
        <p:sp>
          <p:nvSpPr>
            <p:cNvPr id="22" name="object 5"/>
            <p:cNvSpPr/>
            <p:nvPr/>
          </p:nvSpPr>
          <p:spPr>
            <a:xfrm>
              <a:off x="350659" y="2843783"/>
              <a:ext cx="1944370" cy="4032885"/>
            </a:xfrm>
            <a:custGeom>
              <a:avLst/>
              <a:gdLst/>
              <a:ahLst/>
              <a:cxnLst/>
              <a:rect l="l" t="t" r="r" b="b"/>
              <a:pathLst>
                <a:path w="1944370" h="4032884">
                  <a:moveTo>
                    <a:pt x="1944243" y="0"/>
                  </a:moveTo>
                  <a:lnTo>
                    <a:pt x="0" y="0"/>
                  </a:lnTo>
                  <a:lnTo>
                    <a:pt x="0" y="4032504"/>
                  </a:lnTo>
                  <a:lnTo>
                    <a:pt x="1944243" y="4032504"/>
                  </a:lnTo>
                  <a:lnTo>
                    <a:pt x="194424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6"/>
            <p:cNvSpPr/>
            <p:nvPr/>
          </p:nvSpPr>
          <p:spPr>
            <a:xfrm>
              <a:off x="350659" y="2843783"/>
              <a:ext cx="1944370" cy="4032885"/>
            </a:xfrm>
            <a:custGeom>
              <a:avLst/>
              <a:gdLst/>
              <a:ahLst/>
              <a:cxnLst/>
              <a:rect l="l" t="t" r="r" b="b"/>
              <a:pathLst>
                <a:path w="1944370" h="4032884">
                  <a:moveTo>
                    <a:pt x="0" y="4032504"/>
                  </a:moveTo>
                  <a:lnTo>
                    <a:pt x="1944243" y="4032504"/>
                  </a:lnTo>
                  <a:lnTo>
                    <a:pt x="1944243" y="0"/>
                  </a:lnTo>
                  <a:lnTo>
                    <a:pt x="0" y="0"/>
                  </a:lnTo>
                  <a:lnTo>
                    <a:pt x="0" y="4032504"/>
                  </a:lnTo>
                  <a:close/>
                </a:path>
              </a:pathLst>
            </a:custGeom>
            <a:grpFill/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7"/>
          <p:cNvSpPr txBox="1"/>
          <p:nvPr/>
        </p:nvSpPr>
        <p:spPr>
          <a:xfrm>
            <a:off x="1056317" y="2123936"/>
            <a:ext cx="2394373" cy="1992568"/>
          </a:xfrm>
          <a:prstGeom prst="rect">
            <a:avLst/>
          </a:prstGeom>
        </p:spPr>
        <p:txBody>
          <a:bodyPr vert="horz" wrap="square" lIns="0" tIns="22578" rIns="0" bIns="0" rtlCol="0">
            <a:spAutoFit/>
          </a:bodyPr>
          <a:lstStyle/>
          <a:p>
            <a:pPr marL="22578" marR="9031" indent="-1129" algn="ctr">
              <a:spcBef>
                <a:spcPts val="178"/>
              </a:spcBef>
            </a:pPr>
            <a:r>
              <a:rPr sz="3200" spc="-18" dirty="0">
                <a:latin typeface="Calibri"/>
                <a:cs typeface="Calibri"/>
              </a:rPr>
              <a:t>Совместной деятельности </a:t>
            </a:r>
            <a:r>
              <a:rPr sz="3200" dirty="0">
                <a:latin typeface="Calibri"/>
                <a:cs typeface="Calibri"/>
              </a:rPr>
              <a:t>ребенка</a:t>
            </a:r>
            <a:r>
              <a:rPr sz="3200" spc="-178" dirty="0">
                <a:latin typeface="Calibri"/>
                <a:cs typeface="Calibri"/>
              </a:rPr>
              <a:t> </a:t>
            </a:r>
            <a:r>
              <a:rPr sz="3200" spc="-89" dirty="0">
                <a:latin typeface="Calibri"/>
                <a:cs typeface="Calibri"/>
              </a:rPr>
              <a:t>и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spc="-18" dirty="0">
                <a:latin typeface="Calibri"/>
                <a:cs typeface="Calibri"/>
              </a:rPr>
              <a:t>взрослого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25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8973" y="4116504"/>
            <a:ext cx="2473574" cy="2364239"/>
          </a:xfrm>
          <a:prstGeom prst="rect">
            <a:avLst/>
          </a:prstGeom>
        </p:spPr>
      </p:pic>
      <p:grpSp>
        <p:nvGrpSpPr>
          <p:cNvPr id="27" name="object 3"/>
          <p:cNvGrpSpPr/>
          <p:nvPr/>
        </p:nvGrpSpPr>
        <p:grpSpPr>
          <a:xfrm>
            <a:off x="4721399" y="2048264"/>
            <a:ext cx="3124200" cy="4640871"/>
            <a:chOff x="298704" y="2811779"/>
            <a:chExt cx="2048510" cy="4137660"/>
          </a:xfrm>
          <a:solidFill>
            <a:schemeClr val="accent5">
              <a:lumMod val="75000"/>
            </a:schemeClr>
          </a:solidFill>
        </p:grpSpPr>
        <p:pic>
          <p:nvPicPr>
            <p:cNvPr id="28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4" y="2811779"/>
              <a:ext cx="2048256" cy="4137660"/>
            </a:xfrm>
            <a:prstGeom prst="rect">
              <a:avLst/>
            </a:prstGeom>
            <a:grpFill/>
          </p:spPr>
        </p:pic>
        <p:sp>
          <p:nvSpPr>
            <p:cNvPr id="29" name="object 5"/>
            <p:cNvSpPr/>
            <p:nvPr/>
          </p:nvSpPr>
          <p:spPr>
            <a:xfrm>
              <a:off x="350659" y="2843783"/>
              <a:ext cx="1944370" cy="4032885"/>
            </a:xfrm>
            <a:custGeom>
              <a:avLst/>
              <a:gdLst/>
              <a:ahLst/>
              <a:cxnLst/>
              <a:rect l="l" t="t" r="r" b="b"/>
              <a:pathLst>
                <a:path w="1944370" h="4032884">
                  <a:moveTo>
                    <a:pt x="1944243" y="0"/>
                  </a:moveTo>
                  <a:lnTo>
                    <a:pt x="0" y="0"/>
                  </a:lnTo>
                  <a:lnTo>
                    <a:pt x="0" y="4032504"/>
                  </a:lnTo>
                  <a:lnTo>
                    <a:pt x="1944243" y="4032504"/>
                  </a:lnTo>
                  <a:lnTo>
                    <a:pt x="194424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6"/>
            <p:cNvSpPr/>
            <p:nvPr/>
          </p:nvSpPr>
          <p:spPr>
            <a:xfrm>
              <a:off x="350659" y="2843783"/>
              <a:ext cx="1944370" cy="4032885"/>
            </a:xfrm>
            <a:custGeom>
              <a:avLst/>
              <a:gdLst/>
              <a:ahLst/>
              <a:cxnLst/>
              <a:rect l="l" t="t" r="r" b="b"/>
              <a:pathLst>
                <a:path w="1944370" h="4032884">
                  <a:moveTo>
                    <a:pt x="0" y="4032504"/>
                  </a:moveTo>
                  <a:lnTo>
                    <a:pt x="1944243" y="4032504"/>
                  </a:lnTo>
                  <a:lnTo>
                    <a:pt x="1944243" y="0"/>
                  </a:lnTo>
                  <a:lnTo>
                    <a:pt x="0" y="0"/>
                  </a:lnTo>
                  <a:lnTo>
                    <a:pt x="0" y="4032504"/>
                  </a:lnTo>
                  <a:close/>
                </a:path>
              </a:pathLst>
            </a:custGeom>
            <a:grpFill/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"/>
          <p:cNvGrpSpPr/>
          <p:nvPr/>
        </p:nvGrpSpPr>
        <p:grpSpPr>
          <a:xfrm>
            <a:off x="8645216" y="2003183"/>
            <a:ext cx="3124200" cy="4640871"/>
            <a:chOff x="298704" y="2811779"/>
            <a:chExt cx="2048510" cy="4137660"/>
          </a:xfrm>
          <a:solidFill>
            <a:schemeClr val="accent5">
              <a:lumMod val="75000"/>
            </a:schemeClr>
          </a:solidFill>
        </p:grpSpPr>
        <p:pic>
          <p:nvPicPr>
            <p:cNvPr id="32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4" y="2811779"/>
              <a:ext cx="2048256" cy="4137660"/>
            </a:xfrm>
            <a:prstGeom prst="rect">
              <a:avLst/>
            </a:prstGeom>
            <a:grpFill/>
          </p:spPr>
        </p:pic>
        <p:sp>
          <p:nvSpPr>
            <p:cNvPr id="33" name="object 5"/>
            <p:cNvSpPr/>
            <p:nvPr/>
          </p:nvSpPr>
          <p:spPr>
            <a:xfrm>
              <a:off x="350659" y="2843783"/>
              <a:ext cx="1944370" cy="4032885"/>
            </a:xfrm>
            <a:custGeom>
              <a:avLst/>
              <a:gdLst/>
              <a:ahLst/>
              <a:cxnLst/>
              <a:rect l="l" t="t" r="r" b="b"/>
              <a:pathLst>
                <a:path w="1944370" h="4032884">
                  <a:moveTo>
                    <a:pt x="1944243" y="0"/>
                  </a:moveTo>
                  <a:lnTo>
                    <a:pt x="0" y="0"/>
                  </a:lnTo>
                  <a:lnTo>
                    <a:pt x="0" y="4032504"/>
                  </a:lnTo>
                  <a:lnTo>
                    <a:pt x="1944243" y="4032504"/>
                  </a:lnTo>
                  <a:lnTo>
                    <a:pt x="194424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6"/>
            <p:cNvSpPr/>
            <p:nvPr/>
          </p:nvSpPr>
          <p:spPr>
            <a:xfrm>
              <a:off x="350659" y="2843783"/>
              <a:ext cx="1944370" cy="4032885"/>
            </a:xfrm>
            <a:custGeom>
              <a:avLst/>
              <a:gdLst/>
              <a:ahLst/>
              <a:cxnLst/>
              <a:rect l="l" t="t" r="r" b="b"/>
              <a:pathLst>
                <a:path w="1944370" h="4032884">
                  <a:moveTo>
                    <a:pt x="0" y="4032504"/>
                  </a:moveTo>
                  <a:lnTo>
                    <a:pt x="1944243" y="4032504"/>
                  </a:lnTo>
                  <a:lnTo>
                    <a:pt x="1944243" y="0"/>
                  </a:lnTo>
                  <a:lnTo>
                    <a:pt x="0" y="0"/>
                  </a:lnTo>
                  <a:lnTo>
                    <a:pt x="0" y="4032504"/>
                  </a:lnTo>
                  <a:close/>
                </a:path>
              </a:pathLst>
            </a:custGeom>
            <a:grpFill/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20866" y="2171700"/>
            <a:ext cx="2974801" cy="2514600"/>
          </a:xfrm>
          <a:prstGeom prst="rect">
            <a:avLst/>
          </a:prstGeom>
        </p:spPr>
      </p:pic>
      <p:sp>
        <p:nvSpPr>
          <p:cNvPr id="35" name="object 7"/>
          <p:cNvSpPr txBox="1"/>
          <p:nvPr/>
        </p:nvSpPr>
        <p:spPr>
          <a:xfrm>
            <a:off x="4904627" y="4686300"/>
            <a:ext cx="2757356" cy="1315460"/>
          </a:xfrm>
          <a:prstGeom prst="rect">
            <a:avLst/>
          </a:prstGeom>
        </p:spPr>
        <p:txBody>
          <a:bodyPr vert="horz" wrap="square" lIns="0" tIns="22578" rIns="0" bIns="0" rtlCol="0">
            <a:spAutoFit/>
          </a:bodyPr>
          <a:lstStyle/>
          <a:p>
            <a:pPr marL="22578" marR="9031" indent="-1129" algn="ctr">
              <a:spcBef>
                <a:spcPts val="178"/>
              </a:spcBef>
            </a:pPr>
            <a:r>
              <a:rPr lang="ru-RU" sz="2800" spc="-18" dirty="0" smtClean="0">
                <a:latin typeface="Calibri"/>
                <a:cs typeface="Calibri"/>
              </a:rPr>
              <a:t>В ходе самостоятельной деятельности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6" name="object 13"/>
          <p:cNvSpPr txBox="1"/>
          <p:nvPr/>
        </p:nvSpPr>
        <p:spPr>
          <a:xfrm>
            <a:off x="8976452" y="2171700"/>
            <a:ext cx="2559983" cy="1746347"/>
          </a:xfrm>
          <a:prstGeom prst="rect">
            <a:avLst/>
          </a:prstGeom>
        </p:spPr>
        <p:txBody>
          <a:bodyPr vert="horz" wrap="square" lIns="0" tIns="22578" rIns="0" bIns="0" rtlCol="0">
            <a:spAutoFit/>
          </a:bodyPr>
          <a:lstStyle/>
          <a:p>
            <a:pPr marL="22578" marR="9031" indent="1129" algn="ctr">
              <a:spcBef>
                <a:spcPts val="178"/>
              </a:spcBef>
            </a:pPr>
            <a:r>
              <a:rPr sz="2800" dirty="0">
                <a:latin typeface="Calibri"/>
                <a:cs typeface="Calibri"/>
              </a:rPr>
              <a:t>В</a:t>
            </a:r>
            <a:r>
              <a:rPr sz="2800" spc="-18" dirty="0">
                <a:latin typeface="Calibri"/>
                <a:cs typeface="Calibri"/>
              </a:rPr>
              <a:t> </a:t>
            </a:r>
            <a:r>
              <a:rPr sz="2800" spc="-36" dirty="0">
                <a:latin typeface="Calibri"/>
                <a:cs typeface="Calibri"/>
              </a:rPr>
              <a:t>ходе </a:t>
            </a:r>
            <a:r>
              <a:rPr sz="2800" spc="-18" dirty="0">
                <a:latin typeface="Calibri"/>
                <a:cs typeface="Calibri"/>
              </a:rPr>
              <a:t>взаимодействия</a:t>
            </a:r>
            <a:r>
              <a:rPr sz="2800" spc="-107" dirty="0">
                <a:latin typeface="Calibri"/>
                <a:cs typeface="Calibri"/>
              </a:rPr>
              <a:t> </a:t>
            </a:r>
            <a:r>
              <a:rPr sz="2800" spc="-89" dirty="0">
                <a:latin typeface="Calibri"/>
                <a:cs typeface="Calibri"/>
              </a:rPr>
              <a:t>с </a:t>
            </a:r>
            <a:r>
              <a:rPr sz="2800" spc="-18" dirty="0">
                <a:latin typeface="Calibri"/>
                <a:cs typeface="Calibri"/>
              </a:rPr>
              <a:t>семьями</a:t>
            </a:r>
            <a:endParaRPr sz="2800" dirty="0">
              <a:latin typeface="Calibri"/>
              <a:cs typeface="Calibri"/>
            </a:endParaRPr>
          </a:p>
          <a:p>
            <a:pPr marL="1129" algn="ctr"/>
            <a:r>
              <a:rPr sz="2800" spc="-18" dirty="0">
                <a:latin typeface="Calibri"/>
                <a:cs typeface="Calibri"/>
              </a:rPr>
              <a:t>воспитанников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37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15517" y="4116504"/>
            <a:ext cx="2520918" cy="22184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125834" y="33216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семьёй</a:t>
            </a:r>
            <a:endParaRPr lang="ru-RU" sz="4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Двойная стрелка влево/вправо 30"/>
          <p:cNvSpPr/>
          <p:nvPr/>
        </p:nvSpPr>
        <p:spPr>
          <a:xfrm>
            <a:off x="2057400" y="2971799"/>
            <a:ext cx="8022577" cy="3403846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object 28"/>
          <p:cNvSpPr txBox="1"/>
          <p:nvPr/>
        </p:nvSpPr>
        <p:spPr>
          <a:xfrm>
            <a:off x="2846620" y="3814459"/>
            <a:ext cx="3350895" cy="1687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 indent="-12890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41605" algn="l"/>
              </a:tabLst>
            </a:pPr>
            <a:r>
              <a:rPr lang="ru-RU" sz="1800" spc="-10" dirty="0" smtClean="0">
                <a:latin typeface="Calibri"/>
                <a:cs typeface="Calibri"/>
              </a:rPr>
              <a:t>Праздники, досуги, развлечения</a:t>
            </a:r>
          </a:p>
          <a:p>
            <a:pPr marL="141605" indent="-12890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41605" algn="l"/>
              </a:tabLst>
            </a:pPr>
            <a:r>
              <a:rPr sz="1800" spc="-10" dirty="0" err="1" smtClean="0">
                <a:latin typeface="Calibri"/>
                <a:cs typeface="Calibri"/>
              </a:rPr>
              <a:t>Проект</a:t>
            </a:r>
            <a:r>
              <a:rPr lang="ru-RU" sz="1800" spc="-10" dirty="0" err="1" smtClean="0">
                <a:latin typeface="Calibri"/>
                <a:cs typeface="Calibri"/>
              </a:rPr>
              <a:t>ная</a:t>
            </a:r>
            <a:r>
              <a:rPr lang="ru-RU" sz="1800" spc="-10" dirty="0" smtClean="0">
                <a:latin typeface="Calibri"/>
                <a:cs typeface="Calibri"/>
              </a:rPr>
              <a:t> деятельность</a:t>
            </a:r>
            <a:endParaRPr sz="1800" dirty="0">
              <a:latin typeface="Calibri"/>
              <a:cs typeface="Calibri"/>
            </a:endParaRPr>
          </a:p>
          <a:p>
            <a:pPr marL="141605" indent="-128905">
              <a:lnSpc>
                <a:spcPct val="100000"/>
              </a:lnSpc>
              <a:buFont typeface="Arial MT"/>
              <a:buChar char="•"/>
              <a:tabLst>
                <a:tab pos="141605" algn="l"/>
              </a:tabLst>
            </a:pPr>
            <a:r>
              <a:rPr sz="1800" dirty="0">
                <a:latin typeface="Calibri"/>
                <a:cs typeface="Calibri"/>
              </a:rPr>
              <a:t>Конкурсы,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 err="1" smtClean="0">
                <a:latin typeface="Calibri"/>
                <a:cs typeface="Calibri"/>
              </a:rPr>
              <a:t>смотры</a:t>
            </a:r>
            <a:endParaRPr sz="1800" dirty="0">
              <a:latin typeface="Calibri"/>
              <a:cs typeface="Calibri"/>
            </a:endParaRPr>
          </a:p>
          <a:p>
            <a:pPr marL="141605" indent="-128905">
              <a:lnSpc>
                <a:spcPct val="100000"/>
              </a:lnSpc>
              <a:buFont typeface="Arial MT"/>
              <a:buChar char="•"/>
              <a:tabLst>
                <a:tab pos="141605" algn="l"/>
              </a:tabLst>
            </a:pPr>
            <a:r>
              <a:rPr sz="1800" dirty="0">
                <a:latin typeface="Calibri"/>
                <a:cs typeface="Calibri"/>
              </a:rPr>
              <a:t>Совместные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экскурсии</a:t>
            </a:r>
            <a:endParaRPr sz="1800" dirty="0">
              <a:latin typeface="Calibri"/>
              <a:cs typeface="Calibri"/>
            </a:endParaRPr>
          </a:p>
          <a:p>
            <a:pPr marL="141605" indent="-128905">
              <a:lnSpc>
                <a:spcPct val="100000"/>
              </a:lnSpc>
              <a:buFont typeface="Arial MT"/>
              <a:buChar char="•"/>
              <a:tabLst>
                <a:tab pos="141605" algn="l"/>
              </a:tabLst>
            </a:pPr>
            <a:r>
              <a:rPr lang="ru-RU" sz="1800" spc="-10" dirty="0" smtClean="0">
                <a:latin typeface="Calibri"/>
                <a:cs typeface="Calibri"/>
              </a:rPr>
              <a:t>Мастер-классы</a:t>
            </a:r>
          </a:p>
          <a:p>
            <a:pPr marL="141605" indent="-128905">
              <a:lnSpc>
                <a:spcPct val="100000"/>
              </a:lnSpc>
              <a:buFont typeface="Arial MT"/>
              <a:buChar char="•"/>
              <a:tabLst>
                <a:tab pos="141605" algn="l"/>
              </a:tabLst>
            </a:pPr>
            <a:r>
              <a:rPr lang="ru-RU" spc="-10" dirty="0" smtClean="0">
                <a:latin typeface="Calibri"/>
                <a:cs typeface="Calibri"/>
              </a:rPr>
              <a:t>Дни открытых дверей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226823" y="3974812"/>
            <a:ext cx="3005943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 indent="-128905" algn="r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41605" algn="l"/>
              </a:tabLst>
            </a:pPr>
            <a:r>
              <a:rPr lang="ru-RU" sz="1800" spc="-10" dirty="0" smtClean="0">
                <a:latin typeface="Calibri"/>
                <a:cs typeface="Calibri"/>
              </a:rPr>
              <a:t>Социальные сети, сайт ДОУ</a:t>
            </a:r>
            <a:endParaRPr sz="1800" dirty="0">
              <a:latin typeface="Calibri"/>
              <a:cs typeface="Calibri"/>
            </a:endParaRPr>
          </a:p>
          <a:p>
            <a:pPr marL="141605" indent="-128905" algn="r">
              <a:lnSpc>
                <a:spcPct val="100000"/>
              </a:lnSpc>
              <a:buFont typeface="Arial MT"/>
              <a:buChar char="•"/>
              <a:tabLst>
                <a:tab pos="141605" algn="l"/>
              </a:tabLst>
            </a:pPr>
            <a:r>
              <a:rPr lang="ru-RU" sz="1800" spc="-10" dirty="0" smtClean="0">
                <a:latin typeface="Calibri"/>
                <a:cs typeface="Calibri"/>
              </a:rPr>
              <a:t>Родительские университеты</a:t>
            </a:r>
            <a:endParaRPr sz="1800" dirty="0">
              <a:latin typeface="Calibri"/>
              <a:cs typeface="Calibri"/>
            </a:endParaRPr>
          </a:p>
          <a:p>
            <a:pPr marL="141605" indent="-128905" algn="r">
              <a:lnSpc>
                <a:spcPct val="100000"/>
              </a:lnSpc>
              <a:buFont typeface="Arial MT"/>
              <a:buChar char="•"/>
              <a:tabLst>
                <a:tab pos="141605" algn="l"/>
              </a:tabLst>
            </a:pPr>
            <a:r>
              <a:rPr sz="1800" spc="-10" dirty="0">
                <a:latin typeface="Calibri"/>
                <a:cs typeface="Calibri"/>
              </a:rPr>
              <a:t>Акции</a:t>
            </a:r>
            <a:endParaRPr sz="1800" dirty="0">
              <a:latin typeface="Calibri"/>
              <a:cs typeface="Calibri"/>
            </a:endParaRPr>
          </a:p>
          <a:p>
            <a:pPr marL="141605" indent="-128905" algn="r">
              <a:lnSpc>
                <a:spcPct val="100000"/>
              </a:lnSpc>
              <a:buFont typeface="Arial MT"/>
              <a:buChar char="•"/>
              <a:tabLst>
                <a:tab pos="141605" algn="l"/>
              </a:tabLst>
            </a:pPr>
            <a:r>
              <a:rPr lang="ru-RU" sz="1800" spc="-25" dirty="0" smtClean="0">
                <a:latin typeface="Calibri"/>
                <a:cs typeface="Calibri"/>
              </a:rPr>
              <a:t>Творческие мастерские</a:t>
            </a:r>
            <a:endParaRPr sz="1800" dirty="0">
              <a:latin typeface="Calibri"/>
              <a:cs typeface="Calibri"/>
            </a:endParaRPr>
          </a:p>
          <a:p>
            <a:pPr marL="141605" indent="-128905" algn="r">
              <a:lnSpc>
                <a:spcPct val="100000"/>
              </a:lnSpc>
              <a:buFont typeface="Arial MT"/>
              <a:buChar char="•"/>
              <a:tabLst>
                <a:tab pos="141605" algn="l"/>
              </a:tabLst>
            </a:pPr>
            <a:r>
              <a:rPr sz="1800" spc="-20" dirty="0">
                <a:latin typeface="Calibri"/>
                <a:cs typeface="Calibri"/>
              </a:rPr>
              <a:t>Родительский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собрания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2052" name="Picture 4" descr="https://avatars.mds.yandex.net/i?id=a8535ffb3a1c8a343f13ffc5957cebac611ec62d-302787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75" y="1117573"/>
            <a:ext cx="2404449" cy="239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63160"/>
            <a:ext cx="352798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Скругленный прямоугольник 31"/>
          <p:cNvSpPr/>
          <p:nvPr/>
        </p:nvSpPr>
        <p:spPr>
          <a:xfrm>
            <a:off x="3821394" y="5619463"/>
            <a:ext cx="4495800" cy="88565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ПРОГРАММА ПРОСВЕЩЕНИЯ РОДИТЕЛЕЙ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90</TotalTime>
  <Words>533</Words>
  <Application>Microsoft Office PowerPoint</Application>
  <PresentationFormat>Широкоэкранный</PresentationFormat>
  <Paragraphs>103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MT</vt:lpstr>
      <vt:lpstr>Calibri</vt:lpstr>
      <vt:lpstr>Calibri Light</vt:lpstr>
      <vt:lpstr>Century Gothic</vt:lpstr>
      <vt:lpstr>Times New Roman</vt:lpstr>
      <vt:lpstr>Wingdings 3</vt:lpstr>
      <vt:lpstr>Легкий дым</vt:lpstr>
      <vt:lpstr>Презентация PowerPoint</vt:lpstr>
      <vt:lpstr>Образовательная программа разработана в соответствии с нормативными документами:</vt:lpstr>
      <vt:lpstr>Презентация PowerPoint</vt:lpstr>
      <vt:lpstr>Примерный режим и распорядок дня в дошкольных группах</vt:lpstr>
      <vt:lpstr>Особенности образовательной программы</vt:lpstr>
      <vt:lpstr>Презентация PowerPoint</vt:lpstr>
      <vt:lpstr>Содержание образовательной программы реализуется по пяти образовательным областям</vt:lpstr>
      <vt:lpstr>Образовательные задачи, решаются в процессе:</vt:lpstr>
      <vt:lpstr>Презентация PowerPoint</vt:lpstr>
      <vt:lpstr>Для родителей детей, не посещающих дошкольное учреждение, в МАДОУ ЦРР работает консультационно-методический пункт с целью: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</cp:lastModifiedBy>
  <cp:revision>10</cp:revision>
  <dcterms:created xsi:type="dcterms:W3CDTF">2025-11-25T11:04:59Z</dcterms:created>
  <dcterms:modified xsi:type="dcterms:W3CDTF">2025-11-26T06:46:58Z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2023-08-31T00:00:00Z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2025-11-25T00:00:00Z</vt:filetime>
  </property>
  <property fmtid="{D5CDD505-2E9C-101B-9397-08002B2CF9AE}" pid="5" name="Producer">
    <vt:lpwstr>Microsoft® Office PowerPoint® 2007</vt:lpwstr>
  </property>
</Properties>
</file>