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7" r:id="rId2"/>
    <p:sldId id="259" r:id="rId3"/>
    <p:sldId id="263" r:id="rId4"/>
    <p:sldId id="260" r:id="rId5"/>
    <p:sldId id="261" r:id="rId6"/>
    <p:sldId id="262" r:id="rId7"/>
    <p:sldId id="264" r:id="rId8"/>
    <p:sldId id="265" r:id="rId9"/>
    <p:sldId id="269" r:id="rId10"/>
    <p:sldId id="266" r:id="rId11"/>
    <p:sldId id="271" r:id="rId12"/>
    <p:sldId id="270" r:id="rId13"/>
    <p:sldId id="272" r:id="rId14"/>
    <p:sldId id="273" r:id="rId15"/>
    <p:sldId id="274" r:id="rId16"/>
    <p:sldId id="275" r:id="rId17"/>
    <p:sldId id="280" r:id="rId18"/>
    <p:sldId id="279" r:id="rId19"/>
    <p:sldId id="278" r:id="rId20"/>
    <p:sldId id="277" r:id="rId21"/>
    <p:sldId id="285" r:id="rId22"/>
    <p:sldId id="282" r:id="rId23"/>
    <p:sldId id="283" r:id="rId24"/>
    <p:sldId id="28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>
        <p:scale>
          <a:sx n="100" d="100"/>
          <a:sy n="100" d="100"/>
        </p:scale>
        <p:origin x="-29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9DE30-BA43-4D3F-8D89-08D08A8E5BE6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5D2B10-E240-457B-B998-DC5845572C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5D2B10-E240-457B-B998-DC5845572C07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Муниципальное автономное дошкольное образовательное  учреждение «Центр развития ребёнка детский сад №19» </a:t>
            </a:r>
            <a:br>
              <a:rPr lang="ru-RU" sz="1800" b="1" dirty="0" smtClean="0"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latin typeface="Arial" pitchFamily="34" charset="0"/>
                <a:cs typeface="Arial" pitchFamily="34" charset="0"/>
              </a:rPr>
              <a:t>города Ишима 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4" descr="Заворохина Ирина Геннадьевн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268760"/>
            <a:ext cx="301645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700808"/>
            <a:ext cx="4830688" cy="468052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Заворохина Ирина Геннадьевна, воспитатель высшей квалификационной категории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3">
            <a:extLst>
              <a:ext uri="{FF2B5EF4-FFF2-40B4-BE49-F238E27FC236}">
                <a16:creationId xmlns="" xmlns:a16="http://schemas.microsoft.com/office/drawing/2014/main" xmlns:lc="http://schemas.openxmlformats.org/drawingml/2006/lockedCanvas" id="{AEC7BF7C-18B4-81AF-B2AB-A746FB545899}"/>
              </a:ext>
            </a:extLst>
          </p:cNvPr>
          <p:cNvSpPr>
            <a:spLocks noGrp="1"/>
          </p:cNvSpPr>
          <p:nvPr/>
        </p:nvSpPr>
        <p:spPr>
          <a:xfrm>
            <a:off x="3779912" y="1556792"/>
            <a:ext cx="4898266" cy="30243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0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000" b="1" i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«</a:t>
            </a:r>
            <a:r>
              <a:rPr lang="ru-RU" sz="2000" b="1" i="1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Сказкаленд</a:t>
            </a:r>
            <a:r>
              <a:rPr lang="ru-RU" sz="20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– территория формирования духовно – нравственных представлений дошкольников»</a:t>
            </a:r>
            <a:endParaRPr lang="ru-RU" sz="2000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59632" y="188640"/>
            <a:ext cx="6984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Символ </a:t>
            </a:r>
            <a:r>
              <a:rPr lang="ru-RU" sz="2000" b="1" i="1" dirty="0" err="1" smtClean="0">
                <a:latin typeface="Arial" pitchFamily="34" charset="0"/>
                <a:cs typeface="Arial" pitchFamily="34" charset="0"/>
              </a:rPr>
              <a:t>Сказкаленда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User\Documents\Работа 23-24\воспитатель года 2024\готовое\изображение_viber_2024-02-19_15-59-50-1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692696"/>
            <a:ext cx="5099966" cy="55639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Алгоритм работы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Сказколенде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684584" y="908720"/>
            <a:ext cx="6192688" cy="15121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1340768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почтовым ящиком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12776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ocuments\Работа 23-24\воспитатель года 2024\презентация\изображение_viber_2024-02-07_13-07-58-421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2346370" cy="288032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627" name="Picture 3" descr="C:\Users\User\Documents\Работа 23-24\воспитатель года 2024\презентация\изображение_viber_2024-02-07_13-08-12-7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24944"/>
            <a:ext cx="2476007" cy="30373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6628" name="Picture 4" descr="C:\Users\User\Documents\Работа 23-24\воспитатель года 2024\презентация\изображение_viber_2024-02-07_13-35-07-47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692696"/>
            <a:ext cx="3379297" cy="254503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763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Алгоритм работы в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Сказколенде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37006" r="14563" b="35825"/>
          <a:stretch>
            <a:fillRect/>
          </a:stretch>
        </p:blipFill>
        <p:spPr bwMode="auto">
          <a:xfrm>
            <a:off x="0" y="692696"/>
            <a:ext cx="4968552" cy="165618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467544" y="134076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47664" y="1196752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Работа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 паспортом  города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er\Documents\Работа 23-24\воспитатель года 2024\готовое\изображение_viber_2024-02-19_15-59-14-2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764704"/>
            <a:ext cx="2714792" cy="204457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User\Documents\Работа 23-24\воспитатель года 2024\готовое\изображение_viber_2024-02-19_15-59-14-3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3140968"/>
            <a:ext cx="3670916" cy="27646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User\Documents\Работа 23-24\воспитатель года 2024\готовое\изображение_viber_2024-02-19_16-04-32-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088" y="3356992"/>
            <a:ext cx="3395523" cy="255725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107504" y="188640"/>
            <a:ext cx="4392488" cy="15841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95536" y="83671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1196752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Путешествие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 descr="C:\Users\User\Documents\Работа 23-24\воспитатель года 2024\презентация\Фото\IMG_3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32656"/>
            <a:ext cx="3335326" cy="250140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772" name="Picture 4" descr="C:\Users\User\Documents\Работа 23-24\воспитатель года 2024\презентация\изображение_viber_2024-02-07_15-21-40-23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204864"/>
            <a:ext cx="4103859" cy="309071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2774" name="Picture 6" descr="G:\педаго года24\Фото\IMG_312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3717032"/>
            <a:ext cx="4032722" cy="23001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684584" y="260648"/>
            <a:ext cx="6192688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11560" y="7647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764704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страницы книги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4" name="Picture 2" descr="C:\Users\User\Documents\Работа 23-24\воспитатель года 2024\презентация\Фото\IMG_42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20688"/>
            <a:ext cx="3774975" cy="2520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3795" name="Picture 3" descr="G:\педаго года24\Фото\IMG_38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988840"/>
            <a:ext cx="4104456" cy="18234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1" name="Picture 3" descr="C:\Users\User\Documents\Работа 23-24\воспитатель года 2024\презентация\изображение_viber_2024-02-08_09-59-11-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3645023"/>
            <a:ext cx="3600400" cy="30199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52" name="Picture 4" descr="C:\Users\User\Documents\Работа 23-24\воспитатель года 2024\презентация\изображение_viber_2024-02-07_15-16-33-7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4077072"/>
            <a:ext cx="3456384" cy="26030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684584" y="764704"/>
            <a:ext cx="6192688" cy="1512168"/>
          </a:xfrm>
          <a:prstGeom prst="rect">
            <a:avLst/>
          </a:prstGeom>
          <a:noFill/>
        </p:spPr>
      </p:pic>
      <p:pic>
        <p:nvPicPr>
          <p:cNvPr id="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37006" r="14563" b="35825"/>
          <a:stretch>
            <a:fillRect/>
          </a:stretch>
        </p:blipFill>
        <p:spPr bwMode="auto">
          <a:xfrm>
            <a:off x="0" y="2708920"/>
            <a:ext cx="4968552" cy="1656184"/>
          </a:xfrm>
          <a:prstGeom prst="rect">
            <a:avLst/>
          </a:prstGeom>
          <a:noFill/>
        </p:spPr>
      </p:pic>
      <p:pic>
        <p:nvPicPr>
          <p:cNvPr id="5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179512" y="4797152"/>
            <a:ext cx="4392488" cy="1584176"/>
          </a:xfrm>
          <a:prstGeom prst="rect">
            <a:avLst/>
          </a:prstGeom>
          <a:noFill/>
        </p:spPr>
      </p:pic>
      <p:pic>
        <p:nvPicPr>
          <p:cNvPr id="6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4751512" y="1988840"/>
            <a:ext cx="4392488" cy="1584176"/>
          </a:xfrm>
          <a:prstGeom prst="rect">
            <a:avLst/>
          </a:prstGeom>
          <a:noFill/>
        </p:spPr>
      </p:pic>
      <p:pic>
        <p:nvPicPr>
          <p:cNvPr id="7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3563888" y="4077072"/>
            <a:ext cx="6192688" cy="151216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979712" y="26064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Микрорайоны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Сказкаленда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35696" y="162880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Взаимодействия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292494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Творчества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364502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Познания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4869160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Здоровья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47664" y="573325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Общения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C:\Users\User\Documents\Работа 23-24\воспитатель года 2024\презентация\изображение_viber_2024-02-07_13-07-12-1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79977" y="1460707"/>
            <a:ext cx="3888431" cy="29284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glow rad="101600">
              <a:schemeClr val="accent2">
                <a:satMod val="175000"/>
                <a:alpha val="40000"/>
              </a:schemeClr>
            </a:glow>
            <a:reflection blurRad="12700" stA="33000" endPos="28000" dist="5000" dir="5400000" sy="-100000" algn="bl" rotWithShape="0"/>
            <a:softEdge rad="1270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7651" name="Picture 3" descr="C:\Users\User\Documents\Работа 23-24\воспитатель года 2024\презентация\изображение_viber_2024-02-07_14-27-15-1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3437501" y="-189028"/>
            <a:ext cx="2304257" cy="30595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7653" name="Picture 5" descr="C:\Users\User\Documents\Работа 23-24\воспитатель года 2024\презентация\Фото\IMG_8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437112"/>
            <a:ext cx="3328165" cy="18722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3074" name="Picture 2" descr="C:\Users\User\Documents\Работа 23-24\воспитатель года 2024\презентация\изображение_viber_2024-02-08_09-59-12-4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1340768"/>
            <a:ext cx="2639768" cy="350508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4" name="Picture 2" descr="C:\Users\User\Documents\Работа 23-24\воспитатель года 2024\презентация\изображение_viber_2024-02-07_13-07-39-3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66102" y="654742"/>
            <a:ext cx="3776011" cy="28438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" name="Picture 7" descr="C:\Users\User\Documents\Работа 23-24\воспитатель года 2024\презентация\Фото\IMG_16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116632"/>
            <a:ext cx="3231045" cy="20608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8675" name="Picture 3" descr="G:\педаго года24\Фото\20210401_0738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132856"/>
            <a:ext cx="3635896" cy="20451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8" name="Picture 2" descr="C:\Users\User\Documents\Работа 23-24\воспитатель года 2024\презентация\изображение_viber_2024-02-08_09-59-12-8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99792" y="4149080"/>
            <a:ext cx="3277501" cy="246836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8" name="Picture 2" descr="C:\Users\User\Documents\Работа 23-24\воспитатель года 2024\презентация\изображение_viber_2024-02-07_13-07-40-5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81362" y="677506"/>
            <a:ext cx="3960441" cy="29827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9699" name="Picture 3" descr="C:\Users\User\Documents\Работа 23-24\воспитатель года 2024\презентация\Фото\IMG_17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16632"/>
            <a:ext cx="3935811" cy="225727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9700" name="Picture 4" descr="G:\педаго года24\Фото\IMG_21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564904"/>
            <a:ext cx="3475090" cy="251275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6" name="Picture 2" descr="C:\Users\User\Documents\Работа 23-24\воспитатель года 2024\готовое\IMG_618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4221088"/>
            <a:ext cx="3647779" cy="243536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 descr="C:\Users\User\Documents\Работа 23-24\воспитатель года 2024\презентация\изображение_viber_2024-02-07_13-07-40-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467075" y="763219"/>
            <a:ext cx="4654824" cy="35056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User\Documents\Работа 23-24\воспитатель года 2024\презентация\изображение_viber_2024-02-08_10-21-14-1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0"/>
            <a:ext cx="2846649" cy="214388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7" name="Picture 3" descr="C:\Users\User\Documents\Работа 23-24\воспитатель года 2024\презентация\изображение_viber_2024-02-08_09-59-11-6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2276872"/>
            <a:ext cx="2903626" cy="218679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029" name="Picture 5" descr="C:\Users\User\Documents\Работа 23-24\воспитатель года 2024\презентация\изображение_viber_2024-02-08_10-32-17-28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16216" y="4437112"/>
            <a:ext cx="2413374" cy="22082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Блок-схема: процесс 3"/>
          <p:cNvSpPr/>
          <p:nvPr/>
        </p:nvSpPr>
        <p:spPr>
          <a:xfrm>
            <a:off x="1331640" y="116632"/>
            <a:ext cx="6768752" cy="864096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ббДухДдд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18864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Традиционные российские </a:t>
            </a:r>
          </a:p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духовно – нравственные ценности: 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79512" y="1196752"/>
            <a:ext cx="2592288" cy="64807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19168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340768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Жизнь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6012160" y="3140968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179512" y="1988840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79512" y="2996952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059832" y="1196752"/>
            <a:ext cx="2520280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3059832" y="2132856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059832" y="3068960"/>
            <a:ext cx="2592288" cy="9361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5940152" y="2132856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5868144" y="1196752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3275856" y="134076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Достоинство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68144" y="1340768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Права и свободы человека 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395536" y="220486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Патриотизм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3059832" y="234888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Гражданственность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940152" y="2276872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Служение Отечеству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179512" y="3212976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Гражданственность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131840" y="299695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Высокие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нравственные  </a:t>
            </a:r>
          </a:p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идеалы 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12160" y="3284984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Крепкая семья</a:t>
            </a:r>
            <a:endParaRPr lang="ru-RU" dirty="0"/>
          </a:p>
        </p:txBody>
      </p:sp>
      <p:sp>
        <p:nvSpPr>
          <p:cNvPr id="27" name="Блок-схема: процесс 26"/>
          <p:cNvSpPr/>
          <p:nvPr/>
        </p:nvSpPr>
        <p:spPr>
          <a:xfrm>
            <a:off x="179512" y="4005064"/>
            <a:ext cx="2592288" cy="1008112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059832" y="4149080"/>
            <a:ext cx="2592288" cy="936104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процесс 28"/>
          <p:cNvSpPr/>
          <p:nvPr/>
        </p:nvSpPr>
        <p:spPr>
          <a:xfrm>
            <a:off x="6012160" y="4221088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51520" y="4149080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Созидательный труд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156176" y="429309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Гуманизм 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1840" y="4077072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Приоритет духовного над материальным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Блок-схема: процесс 32"/>
          <p:cNvSpPr/>
          <p:nvPr/>
        </p:nvSpPr>
        <p:spPr>
          <a:xfrm>
            <a:off x="6084168" y="5229200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процесс 33"/>
          <p:cNvSpPr/>
          <p:nvPr/>
        </p:nvSpPr>
        <p:spPr>
          <a:xfrm>
            <a:off x="3131840" y="5229200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процесс 34"/>
          <p:cNvSpPr/>
          <p:nvPr/>
        </p:nvSpPr>
        <p:spPr>
          <a:xfrm>
            <a:off x="251520" y="5157192"/>
            <a:ext cx="2592288" cy="792088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TextBox 35"/>
          <p:cNvSpPr txBox="1"/>
          <p:nvPr/>
        </p:nvSpPr>
        <p:spPr>
          <a:xfrm>
            <a:off x="107504" y="537321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Милосердие 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5856" y="5301208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Справедливость 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56176" y="5373216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Коллективизм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1746" name="Picture 2" descr="C:\Users\User\Documents\Работа 23-24\воспитатель года 2024\презентация\изображение_viber_2024-02-07_13-07-36-1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380388" y="892557"/>
            <a:ext cx="4535907" cy="341610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31748" name="Picture 4" descr="G:\педаго года24\Фото\IMG_02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39"/>
            <a:ext cx="3193816" cy="182099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2" name="Picture 2" descr="C:\Users\User\Documents\Работа 23-24\воспитатель года 2024\презентация\изображение_viber_2024-02-08_11-37-31-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4019727" y="1605009"/>
            <a:ext cx="2302986" cy="30706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C:\Users\User\Documents\Работа 23-24\воспитатель года 2024\презентация\изображение_viber_2024-02-08_11-37-12-3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221088"/>
            <a:ext cx="3323861" cy="24928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540569" y="908720"/>
            <a:ext cx="8847032" cy="22322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07704" y="1556792"/>
            <a:ext cx="475252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76672"/>
            <a:ext cx="60486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Достигнутый результат</a:t>
            </a:r>
          </a:p>
        </p:txBody>
      </p:sp>
      <p:pic>
        <p:nvPicPr>
          <p:cNvPr id="8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1691680" y="2924944"/>
            <a:ext cx="6768752" cy="193834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707904" y="3573016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Имеют</a:t>
            </a:r>
          </a:p>
          <a:p>
            <a:pPr lvl="0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представления о базовых ценностях, нормах и правилах поведения;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99792" y="1628800"/>
            <a:ext cx="35283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проявляют  ценностное отношения к окружающему миру, другим людям, себе;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479634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540568" y="908720"/>
            <a:ext cx="6336704" cy="15988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35696" y="1628800"/>
            <a:ext cx="475252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Создание карты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сказочного города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476672"/>
            <a:ext cx="36375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Дальнейшие перспективы:</a:t>
            </a:r>
          </a:p>
        </p:txBody>
      </p:sp>
      <p:pic>
        <p:nvPicPr>
          <p:cNvPr id="8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251520" y="2564904"/>
            <a:ext cx="5400600" cy="169041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835696" y="32849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Составление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маршрутов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37006" r="14563" b="35825"/>
          <a:stretch>
            <a:fillRect/>
          </a:stretch>
        </p:blipFill>
        <p:spPr bwMode="auto">
          <a:xfrm>
            <a:off x="323528" y="4293096"/>
            <a:ext cx="5832648" cy="1944216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051720" y="4941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Перенос </a:t>
            </a:r>
          </a:p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Сказкаленда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 виртуальную плоскость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https://gas-kvas.com/uploads/posts/2023-02/1676539708_gas-kvas-com-p-detskie-risunki-skazochnii-zamok-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0"/>
            <a:ext cx="8660904" cy="6669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721349" y="332656"/>
            <a:ext cx="9865349" cy="3384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75856" y="2564904"/>
            <a:ext cx="3534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СПАСИБО ЗА ВНИМАНИЕ.</a:t>
            </a:r>
            <a:endParaRPr lang="ru-RU" sz="20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79712" y="2132856"/>
            <a:ext cx="5742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это целенаправленный процесс взаимодействия педагогов и воспитанников, направленный на формирование гармоничной личности, на развитие её ценностно-смысловой сферы, посредством сообщения ей духовно-нравственных и базовых национальных ценностей.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620688"/>
            <a:ext cx="88569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Духовно-нравственное воспитание</a:t>
            </a:r>
            <a:endParaRPr lang="ru-RU" sz="4400" b="1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63888" y="76470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1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620688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 уровень поведенческой культуры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91880" y="2420888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2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2204865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3861048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2492896"/>
            <a:ext cx="28083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SOS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от родителей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Выноска со стрелкой вправо 11"/>
          <p:cNvSpPr/>
          <p:nvPr/>
        </p:nvSpPr>
        <p:spPr>
          <a:xfrm>
            <a:off x="251520" y="1772816"/>
            <a:ext cx="2736304" cy="3096344"/>
          </a:xfrm>
          <a:prstGeom prst="right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23528" y="3140968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Проблемы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-171400"/>
            <a:ext cx="6912768" cy="7173416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4860032" y="170080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Низкий уровень поведенческой культуры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5517232"/>
            <a:ext cx="3240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«Театр одного актёра»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60032" y="1700808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Низкий уровень поведенческой культуры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32040" y="357301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Обращения родителей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35896" y="1268760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79912" y="328498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35896" y="5157192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2780928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повествовательное, обычно народно - поэтическое произведение о вымышленных лицах и событиях, с участием волшебных, фантастических сил.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User\Documents\Работа 23-24\воспитатель года 2024\презентация\816148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7931993" cy="2453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828600" y="0"/>
            <a:ext cx="6192688" cy="151216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03648" y="836712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«Книги – лучшие друзья»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37006" r="14563" b="35825"/>
          <a:stretch>
            <a:fillRect/>
          </a:stretch>
        </p:blipFill>
        <p:spPr bwMode="auto">
          <a:xfrm>
            <a:off x="0" y="1484784"/>
            <a:ext cx="5040560" cy="165618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2420888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«Пластилиновые сказки»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0" y="4581128"/>
            <a:ext cx="5328592" cy="15841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475656" y="5517232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«Детская книга сказок». 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G:\педаго года24\Фото\IMG_175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188640"/>
            <a:ext cx="3528392" cy="208823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099" name="Picture 3" descr="G:\педаго года24\Фото\20201008_1507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420888"/>
            <a:ext cx="3584398" cy="201622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4100" name="Picture 4" descr="G:\педаго года24\Фото\IMG_42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4581128"/>
            <a:ext cx="3528392" cy="215971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756592" y="3068960"/>
            <a:ext cx="6192688" cy="15121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91680" y="378904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«Режиссёрская </a:t>
            </a:r>
          </a:p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игра со  сказкой»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37006" r="14563" b="35825"/>
          <a:stretch>
            <a:fillRect/>
          </a:stretch>
        </p:blipFill>
        <p:spPr bwMode="auto">
          <a:xfrm>
            <a:off x="0" y="2348880"/>
            <a:ext cx="4968552" cy="1656184"/>
          </a:xfrm>
          <a:prstGeom prst="rect">
            <a:avLst/>
          </a:prstGeom>
          <a:noFill/>
        </p:spPr>
      </p:pic>
      <p:pic>
        <p:nvPicPr>
          <p:cNvPr id="3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2994" r="15744" b="11019"/>
          <a:stretch>
            <a:fillRect/>
          </a:stretch>
        </p:blipFill>
        <p:spPr bwMode="auto">
          <a:xfrm>
            <a:off x="323528" y="4581128"/>
            <a:ext cx="4392488" cy="1584176"/>
          </a:xfrm>
          <a:prstGeom prst="rect">
            <a:avLst/>
          </a:prstGeom>
          <a:noFill/>
        </p:spPr>
      </p:pic>
      <p:pic>
        <p:nvPicPr>
          <p:cNvPr id="5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t="13382" r="8657" b="61812"/>
          <a:stretch>
            <a:fillRect/>
          </a:stretch>
        </p:blipFill>
        <p:spPr bwMode="auto">
          <a:xfrm>
            <a:off x="-828600" y="0"/>
            <a:ext cx="6192688" cy="15121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19672" y="90872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ПОДГОТОВИТЕЛЬНЫЙ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9672" y="558924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ОБОБЩЕНИЕ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1680" y="3284984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ВНЕДРЕНИЕ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548680"/>
            <a:ext cx="133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1 ЭТАП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2924944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itchFamily="34" charset="0"/>
                <a:cs typeface="Arial" pitchFamily="34" charset="0"/>
              </a:rPr>
              <a:t>2 ЭТАП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44" y="5157192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3 ЭТАП 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 rot="10800000" flipV="1">
            <a:off x="4788024" y="861773"/>
            <a:ext cx="412489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Подбор сказок, мультфильмов создание картотеки сказок и каталога мультфильмов (по духовно-нравственным ценностям), разработка социальных акций.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Создание предметно-развивающей среды.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321297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896544" y="3248109"/>
            <a:ext cx="424745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Вовлечение родителей в организацию работы по формированию социально-значимых качеств личности.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895528" y="5301208"/>
            <a:ext cx="42484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Определение эффективности работы и анализ полученных результатов.</a:t>
            </a:r>
            <a:endParaRPr kumimoji="0" lang="ru-RU" sz="1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857" t="62719" r="16228" b="12475"/>
          <a:stretch>
            <a:fillRect/>
          </a:stretch>
        </p:blipFill>
        <p:spPr bwMode="auto">
          <a:xfrm>
            <a:off x="0" y="-99392"/>
            <a:ext cx="8352928" cy="151952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83568" y="476672"/>
            <a:ext cx="10081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Arial" pitchFamily="34" charset="0"/>
                <a:cs typeface="Arial" pitchFamily="34" charset="0"/>
              </a:rPr>
              <a:t>ЦЕЛЬ:</a:t>
            </a:r>
            <a:endParaRPr lang="ru-RU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9592" y="476672"/>
            <a:ext cx="63367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                      духовно-нравственных представлений дошкольников.</a:t>
            </a:r>
            <a:endParaRPr lang="ru-RU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857" t="62719" r="16228" b="12475"/>
          <a:stretch>
            <a:fillRect/>
          </a:stretch>
        </p:blipFill>
        <p:spPr bwMode="auto">
          <a:xfrm>
            <a:off x="0" y="4725144"/>
            <a:ext cx="8712968" cy="1944216"/>
          </a:xfrm>
          <a:prstGeom prst="rect">
            <a:avLst/>
          </a:prstGeom>
          <a:noFill/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467544" y="2276872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Задачи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3636" t="37913" r="15909" b="38462"/>
          <a:stretch>
            <a:fillRect/>
          </a:stretch>
        </p:blipFill>
        <p:spPr bwMode="auto">
          <a:xfrm>
            <a:off x="107504" y="3140968"/>
            <a:ext cx="8280920" cy="1584176"/>
          </a:xfrm>
          <a:prstGeom prst="rect">
            <a:avLst/>
          </a:prstGeom>
          <a:noFill/>
        </p:spPr>
      </p:pic>
      <p:pic>
        <p:nvPicPr>
          <p:cNvPr id="17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746" t="13382" r="16092" b="61812"/>
          <a:stretch>
            <a:fillRect/>
          </a:stretch>
        </p:blipFill>
        <p:spPr bwMode="auto">
          <a:xfrm>
            <a:off x="-108520" y="1340768"/>
            <a:ext cx="8352928" cy="1656184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483768" y="1484784"/>
            <a:ext cx="518457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ценностного отношения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 окружающему миру,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другим людям, себе;</a:t>
            </a:r>
            <a:endParaRPr lang="ru-RU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9552" y="1772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2483768" y="2996952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1400" b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627784" y="3593922"/>
            <a:ext cx="5400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первичными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представлениями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базовых ценностях, а также выработанных обществом нормах и правилах поведения;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3573016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r>
              <a:rPr lang="ru-RU" dirty="0" smtClean="0"/>
              <a:t>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Овладение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57332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2627784" y="5301208"/>
            <a:ext cx="54006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первичного опыта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деятельности </a:t>
            </a:r>
          </a:p>
          <a:p>
            <a:pPr lvl="0"/>
            <a:r>
              <a:rPr lang="ru-RU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 поведения в соответствии с базовыми национальными ценностями, нормами и правилами, принятыми в обществе.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chemeClr val="bg1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916832"/>
            <a:ext cx="1935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Формирование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3568" y="5733256"/>
            <a:ext cx="18375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Приобретение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Documents\Работа 23-24\воспитатель года 2024\презентация\1614804979_58-p-fon-dlya-prezentatsii-detskii-sad-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3107" t="37913" r="64450" b="39643"/>
          <a:stretch>
            <a:fillRect/>
          </a:stretch>
        </p:blipFill>
        <p:spPr bwMode="auto">
          <a:xfrm>
            <a:off x="539552" y="0"/>
            <a:ext cx="1584176" cy="1584176"/>
          </a:xfrm>
          <a:prstGeom prst="rect">
            <a:avLst/>
          </a:prstGeom>
          <a:noFill/>
        </p:spPr>
      </p:pic>
      <p:pic>
        <p:nvPicPr>
          <p:cNvPr id="5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13382" r="65356" b="64175"/>
          <a:stretch>
            <a:fillRect/>
          </a:stretch>
        </p:blipFill>
        <p:spPr bwMode="auto">
          <a:xfrm>
            <a:off x="2627784" y="0"/>
            <a:ext cx="1512168" cy="1512168"/>
          </a:xfrm>
          <a:prstGeom prst="rect">
            <a:avLst/>
          </a:prstGeom>
          <a:noFill/>
        </p:spPr>
      </p:pic>
      <p:pic>
        <p:nvPicPr>
          <p:cNvPr id="6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2201" t="64175" r="65355" b="13381"/>
          <a:stretch>
            <a:fillRect/>
          </a:stretch>
        </p:blipFill>
        <p:spPr bwMode="auto">
          <a:xfrm>
            <a:off x="4644008" y="0"/>
            <a:ext cx="1512168" cy="1512168"/>
          </a:xfrm>
          <a:prstGeom prst="rect">
            <a:avLst/>
          </a:prstGeom>
          <a:noFill/>
        </p:spPr>
      </p:pic>
      <p:pic>
        <p:nvPicPr>
          <p:cNvPr id="9" name="Picture 2" descr="C:\Users\User\Documents\Работа 23-24\воспитатель года 2024\презентация\ed67b483930700939d7980a17034e710.png"/>
          <p:cNvPicPr>
            <a:picLocks noChangeAspect="1" noChangeArrowheads="1"/>
          </p:cNvPicPr>
          <p:nvPr/>
        </p:nvPicPr>
        <p:blipFill>
          <a:blip r:embed="rId3" cstate="print"/>
          <a:srcRect l="13107" t="37913" r="64450" b="39643"/>
          <a:stretch>
            <a:fillRect/>
          </a:stretch>
        </p:blipFill>
        <p:spPr bwMode="auto">
          <a:xfrm>
            <a:off x="6804248" y="0"/>
            <a:ext cx="1512168" cy="1512168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755576" y="353561"/>
            <a:ext cx="978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Знания,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Семья,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Дружба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843808" y="548680"/>
            <a:ext cx="11849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Красота,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Здоровье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020272" y="476672"/>
            <a:ext cx="1152128" cy="7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Природа,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Родина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4788024" y="548680"/>
            <a:ext cx="12961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Любовь,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3675" algn="l"/>
              </a:tabLst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Труд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79512" y="1700808"/>
          <a:ext cx="8136904" cy="48606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150"/>
                <a:gridCol w="1356150"/>
                <a:gridCol w="1356152"/>
                <a:gridCol w="1515699"/>
                <a:gridCol w="1515698"/>
                <a:gridCol w="1037055"/>
              </a:tblGrid>
              <a:tr h="826846">
                <a:tc>
                  <a:txBody>
                    <a:bodyPr/>
                    <a:lstStyle/>
                    <a:p>
                      <a:endParaRPr lang="ru-RU" sz="1200" b="1" kern="1200" dirty="0" smtClean="0">
                        <a:solidFill>
                          <a:schemeClr val="bg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Духовно-нравственные ценности</a:t>
                      </a:r>
                      <a:endParaRPr lang="ru-RU" sz="12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endParaRPr lang="ru-RU" sz="1200" b="1" kern="1200" dirty="0" smtClean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Объекты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Сказкаленда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94788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Сказочная библиотека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Кинотеатр «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Мульти-пульти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»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Фабрика творчества «Марьи Искусницы»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Дворец доброты «Кота Леопольда»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Игровая студия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2108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Семья</a:t>
                      </a:r>
                      <a:endParaRPr lang="ru-RU" sz="12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Сказки: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«Гуси лебеди»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«Сестрица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Алёнушка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и братец Иванушка»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«Василиса Прекрасная»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С.Я. Маршак «Сказка о глупом мышонке»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«Василиса Прекрасная»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С.Я. Маршак «Сказка о глупом мышонке»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«Волк и телёнок»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«Яблочки-пятки»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Сочинение сказки о семье. 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Создание в любой технике героев придуманной сказки.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Творческая мастерская с родителями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Мастер-классы от детей и родителей «Наша любимая игра», где происходит знакомство с 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интересными семейными играми.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Акция «Открытка в каждый дом» 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Игры из сундучка семейных игр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Режиссёрские игры с героями сказок.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Настольная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игра-ходилка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Игры с персонажами  на макетах.</a:t>
                      </a: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</TotalTime>
  <Words>500</Words>
  <Application>Microsoft Office PowerPoint</Application>
  <PresentationFormat>Экран (4:3)</PresentationFormat>
  <Paragraphs>164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Муниципальное автономное дошкольное образовательное  учреждение «Центр развития ребёнка детский сад №19»  города Ишима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автономное дошкольное учреждение «Центр развития ребёнка детский сад №19» города Ишима </dc:title>
  <dc:creator>User</dc:creator>
  <cp:lastModifiedBy>User</cp:lastModifiedBy>
  <cp:revision>107</cp:revision>
  <dcterms:created xsi:type="dcterms:W3CDTF">2024-02-06T05:48:08Z</dcterms:created>
  <dcterms:modified xsi:type="dcterms:W3CDTF">2026-02-17T08:20:32Z</dcterms:modified>
</cp:coreProperties>
</file>